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53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89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3E6B9E-1DB1-4240-A9C8-9C730EAE55E2}">
          <p14:sldIdLst>
            <p14:sldId id="256"/>
            <p14:sldId id="257"/>
          </p14:sldIdLst>
        </p14:section>
        <p14:section name="01 Executive summary" id="{298F2822-2CE3-4C0A-9963-AAE3E674A381}">
          <p14:sldIdLst>
            <p14:sldId id="260"/>
            <p14:sldId id="261"/>
          </p14:sldIdLst>
        </p14:section>
        <p14:section name="05 Methodology" id="{BB45A13A-189E-41DE-A7CD-E67B6276DAF3}">
          <p14:sldIdLst>
            <p14:sldId id="262"/>
            <p14:sldId id="263"/>
            <p14:sldId id="258"/>
            <p14:sldId id="264"/>
            <p14:sldId id="278"/>
            <p14:sldId id="279"/>
            <p14:sldId id="267"/>
            <p14:sldId id="268"/>
            <p14:sldId id="269"/>
            <p14:sldId id="270"/>
          </p14:sldIdLst>
        </p14:section>
        <p14:section name="04 Result" id="{A938B804-A0B4-4C05-A6DE-927F7BF497DD}">
          <p14:sldIdLst>
            <p14:sldId id="272"/>
            <p14:sldId id="273"/>
            <p14:sldId id="274"/>
            <p14:sldId id="275"/>
            <p14:sldId id="276"/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89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05 Conclusion" id="{108F9016-C21D-4522-AFB8-C90188655E56}">
          <p14:sldIdLst>
            <p14:sldId id="304"/>
          </p14:sldIdLst>
        </p14:section>
        <p14:section name="06 Appendix" id="{0A50196C-17E3-4EC6-9B75-1CB5FF73E288}">
          <p14:sldIdLst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31D"/>
    <a:srgbClr val="B68348"/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9014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38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23:40:08.72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10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7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6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8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14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3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52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22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6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8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420F44-D8A2-4714-8551-C077560D642D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EAE246-3296-4BE8-9B76-F777AC50DF7F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FEDF59-6D75-483F-A6A3-18891E3EE89C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A784D1-BF2B-46A2-8D9B-5914AA1C4B61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298262-043F-4BEC-A303-A357B69DAD3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D5F07B9-15FC-4071-8780-0F6B96EB32A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A1A28E-C338-4115-9B29-6B27DDA6D20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FA9C77-2489-4029-9DD1-548EC2DF9FFA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26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8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2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9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0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tif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085D3B4-51C9-4EC3-B623-E4420067BAC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63FF72B-3B6A-4317-90F9-9F391081BF1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213FAD5-4F0D-41FD-9256-0404D2C1C6D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" Target="slide5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" Target="slide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17.xml"/><Relationship Id="rId10" Type="http://schemas.openxmlformats.org/officeDocument/2006/relationships/tags" Target="../tags/tag10.xml"/><Relationship Id="rId19" Type="http://schemas.openxmlformats.org/officeDocument/2006/relationships/slide" Target="slide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C2B7B51D-6C25-4E63-86DF-EF5362DA5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>
          <a:xfrm>
            <a:off x="5303838" y="0"/>
            <a:ext cx="6888162" cy="6858000"/>
          </a:xfrm>
          <a:prstGeom prst="rect">
            <a:avLst/>
          </a:prstGeom>
          <a:solidFill>
            <a:srgbClr val="ECECEC">
              <a:lumMod val="90000"/>
            </a:srgbClr>
          </a:solidFill>
        </p:spPr>
      </p:pic>
      <p:sp>
        <p:nvSpPr>
          <p:cNvPr id="42" name="Title 2">
            <a:extLst>
              <a:ext uri="{FF2B5EF4-FFF2-40B4-BE49-F238E27FC236}">
                <a16:creationId xmlns:a16="http://schemas.microsoft.com/office/drawing/2014/main" id="{226B23FD-84CD-42CE-B4B4-36394C1281DB}"/>
              </a:ext>
            </a:extLst>
          </p:cNvPr>
          <p:cNvSpPr txBox="1">
            <a:spLocks/>
          </p:cNvSpPr>
          <p:nvPr/>
        </p:nvSpPr>
        <p:spPr>
          <a:xfrm>
            <a:off x="263352" y="2217973"/>
            <a:ext cx="10947771" cy="2215991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IBM Data Science Capstone Project</a:t>
            </a:r>
          </a:p>
        </p:txBody>
      </p:sp>
      <p:sp>
        <p:nvSpPr>
          <p:cNvPr id="43" name="Subtitle 3">
            <a:extLst>
              <a:ext uri="{FF2B5EF4-FFF2-40B4-BE49-F238E27FC236}">
                <a16:creationId xmlns:a16="http://schemas.microsoft.com/office/drawing/2014/main" id="{C7343A00-D389-4340-8CE0-52C71059C33A}"/>
              </a:ext>
            </a:extLst>
          </p:cNvPr>
          <p:cNvSpPr txBox="1">
            <a:spLocks/>
          </p:cNvSpPr>
          <p:nvPr/>
        </p:nvSpPr>
        <p:spPr>
          <a:xfrm>
            <a:off x="404813" y="4461175"/>
            <a:ext cx="11386134" cy="1954381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Space X Falcon 9 Landing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Kabiru Kolawole</a:t>
            </a: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55FFEF9D-8F74-43F2-838C-5E498ED57A14}"/>
              </a:ext>
            </a:extLst>
          </p:cNvPr>
          <p:cNvSpPr txBox="1">
            <a:spLocks/>
          </p:cNvSpPr>
          <p:nvPr/>
        </p:nvSpPr>
        <p:spPr>
          <a:xfrm>
            <a:off x="755703" y="5151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Exploratory data analysis (</a:t>
            </a: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eda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) –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visualization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0AC60590-A137-4C6A-A8E8-DBCCCEE9888B}"/>
              </a:ext>
            </a:extLst>
          </p:cNvPr>
          <p:cNvSpPr txBox="1">
            <a:spLocks/>
          </p:cNvSpPr>
          <p:nvPr/>
        </p:nvSpPr>
        <p:spPr>
          <a:xfrm>
            <a:off x="755703" y="119002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BC19E37-9041-42C3-8A10-253C21A54F00}"/>
              </a:ext>
            </a:extLst>
          </p:cNvPr>
          <p:cNvSpPr txBox="1">
            <a:spLocks/>
          </p:cNvSpPr>
          <p:nvPr/>
        </p:nvSpPr>
        <p:spPr>
          <a:xfrm>
            <a:off x="755703" y="206818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Flight Number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 and Flight Number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61A3F2BF-4A99-445C-86BA-FB3EBA080BDC}"/>
              </a:ext>
            </a:extLst>
          </p:cNvPr>
          <p:cNvSpPr txBox="1">
            <a:spLocks/>
          </p:cNvSpPr>
          <p:nvPr/>
        </p:nvSpPr>
        <p:spPr>
          <a:xfrm>
            <a:off x="4721937" y="119002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BAR CHART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EC7C77A4-9A8F-4B64-BC8F-82E1EC73E9D8}"/>
              </a:ext>
            </a:extLst>
          </p:cNvPr>
          <p:cNvSpPr txBox="1">
            <a:spLocks/>
          </p:cNvSpPr>
          <p:nvPr/>
        </p:nvSpPr>
        <p:spPr>
          <a:xfrm>
            <a:off x="4721937" y="206818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bar chart was produced to visualize the relationship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4DC74ECC-458D-4213-8FDB-0A85D86AEEB4}"/>
              </a:ext>
            </a:extLst>
          </p:cNvPr>
          <p:cNvSpPr txBox="1">
            <a:spLocks/>
          </p:cNvSpPr>
          <p:nvPr/>
        </p:nvSpPr>
        <p:spPr>
          <a:xfrm>
            <a:off x="8681645" y="119002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F344B19-43A4-4AFB-8E91-48A5AC72CF91}"/>
              </a:ext>
            </a:extLst>
          </p:cNvPr>
          <p:cNvSpPr txBox="1">
            <a:spLocks/>
          </p:cNvSpPr>
          <p:nvPr/>
        </p:nvSpPr>
        <p:spPr>
          <a:xfrm>
            <a:off x="8681645" y="206818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Year (i.e. the launch success yearly trend)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210E150-CF6D-485E-8CC0-3359BA5AD691}"/>
              </a:ext>
            </a:extLst>
          </p:cNvPr>
          <p:cNvSpPr/>
          <p:nvPr/>
        </p:nvSpPr>
        <p:spPr>
          <a:xfrm>
            <a:off x="2041462" y="401345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F3287F4-8F40-428A-9975-D4E0C3E898E2}"/>
              </a:ext>
            </a:extLst>
          </p:cNvPr>
          <p:cNvSpPr/>
          <p:nvPr/>
        </p:nvSpPr>
        <p:spPr>
          <a:xfrm>
            <a:off x="2197623" y="465111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BF62A21-6FD0-40C2-8990-F947DA5850D0}"/>
              </a:ext>
            </a:extLst>
          </p:cNvPr>
          <p:cNvSpPr/>
          <p:nvPr/>
        </p:nvSpPr>
        <p:spPr>
          <a:xfrm>
            <a:off x="2249677" y="448193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71110A6-E785-411C-B7A2-2D35C78BDA7C}"/>
              </a:ext>
            </a:extLst>
          </p:cNvPr>
          <p:cNvSpPr/>
          <p:nvPr/>
        </p:nvSpPr>
        <p:spPr>
          <a:xfrm>
            <a:off x="2431865" y="450796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73AFDCE-F8F0-4C2B-B6DD-35E014BFBAB4}"/>
              </a:ext>
            </a:extLst>
          </p:cNvPr>
          <p:cNvSpPr/>
          <p:nvPr/>
        </p:nvSpPr>
        <p:spPr>
          <a:xfrm>
            <a:off x="2431865" y="432577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CCFC107-B882-4860-B17E-742F24D4DEC9}"/>
              </a:ext>
            </a:extLst>
          </p:cNvPr>
          <p:cNvSpPr/>
          <p:nvPr/>
        </p:nvSpPr>
        <p:spPr>
          <a:xfrm>
            <a:off x="2601039" y="427372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DE33F5-F2B7-4C03-B566-3C7FA894FB85}"/>
              </a:ext>
            </a:extLst>
          </p:cNvPr>
          <p:cNvSpPr/>
          <p:nvPr/>
        </p:nvSpPr>
        <p:spPr>
          <a:xfrm>
            <a:off x="2783227" y="427372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AEC8C5A-6421-4492-89D3-9A0B59753FCD}"/>
              </a:ext>
            </a:extLst>
          </p:cNvPr>
          <p:cNvSpPr/>
          <p:nvPr/>
        </p:nvSpPr>
        <p:spPr>
          <a:xfrm>
            <a:off x="2783227" y="407852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C06A03B-DAC8-49FE-B1BF-092CBF2D07D9}"/>
              </a:ext>
            </a:extLst>
          </p:cNvPr>
          <p:cNvSpPr/>
          <p:nvPr/>
        </p:nvSpPr>
        <p:spPr>
          <a:xfrm>
            <a:off x="6011815" y="401345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DC21C4-F83E-4E18-8406-C9CCD3BB080D}"/>
              </a:ext>
            </a:extLst>
          </p:cNvPr>
          <p:cNvSpPr/>
          <p:nvPr/>
        </p:nvSpPr>
        <p:spPr>
          <a:xfrm>
            <a:off x="6167976" y="428673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C92C72C-B222-4AD3-8140-ACB6445FFEEE}"/>
              </a:ext>
            </a:extLst>
          </p:cNvPr>
          <p:cNvSpPr/>
          <p:nvPr/>
        </p:nvSpPr>
        <p:spPr>
          <a:xfrm>
            <a:off x="6363178" y="401345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320C168-0916-457D-B214-5A5ADF368594}"/>
              </a:ext>
            </a:extLst>
          </p:cNvPr>
          <p:cNvSpPr/>
          <p:nvPr/>
        </p:nvSpPr>
        <p:spPr>
          <a:xfrm>
            <a:off x="6558379" y="428673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95F1C16-7EE1-43F7-8627-0B3F88320A52}"/>
              </a:ext>
            </a:extLst>
          </p:cNvPr>
          <p:cNvSpPr/>
          <p:nvPr/>
        </p:nvSpPr>
        <p:spPr>
          <a:xfrm>
            <a:off x="6753580" y="450796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1AD8081-71C3-4E6E-B7D0-2185A7FE626A}"/>
              </a:ext>
            </a:extLst>
          </p:cNvPr>
          <p:cNvSpPr/>
          <p:nvPr/>
        </p:nvSpPr>
        <p:spPr>
          <a:xfrm>
            <a:off x="10003807" y="401345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FAB7473-A3BD-4CA8-AC04-F58A2D543515}"/>
              </a:ext>
            </a:extLst>
          </p:cNvPr>
          <p:cNvSpPr/>
          <p:nvPr/>
        </p:nvSpPr>
        <p:spPr>
          <a:xfrm>
            <a:off x="10132640" y="423468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961B7F-C9D1-411D-9D80-1F5F7B0934E9}"/>
              </a:ext>
            </a:extLst>
          </p:cNvPr>
          <p:cNvSpPr txBox="1"/>
          <p:nvPr/>
        </p:nvSpPr>
        <p:spPr>
          <a:xfrm>
            <a:off x="686250" y="521808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FFFFFF"/>
                </a:solidFill>
                <a:latin typeface="Ubuntu"/>
              </a:rPr>
              <a:t>Scatter charts are useful to observe relationships, or correlations, between two numeric variables.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4333940-97C2-4564-86F9-80486C377816}"/>
              </a:ext>
            </a:extLst>
          </p:cNvPr>
          <p:cNvSpPr txBox="1"/>
          <p:nvPr/>
        </p:nvSpPr>
        <p:spPr>
          <a:xfrm>
            <a:off x="4673426" y="521808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400" dirty="0">
                <a:solidFill>
                  <a:srgbClr val="FFFFFF"/>
                </a:solidFill>
                <a:latin typeface="Ubuntu"/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86E938-2CA1-4DB1-987F-8A17B6BDA54B}"/>
              </a:ext>
            </a:extLst>
          </p:cNvPr>
          <p:cNvSpPr txBox="1"/>
          <p:nvPr/>
        </p:nvSpPr>
        <p:spPr>
          <a:xfrm>
            <a:off x="8747270" y="521808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400" dirty="0">
                <a:solidFill>
                  <a:srgbClr val="FFFFFF"/>
                </a:solidFill>
                <a:latin typeface="Ubuntu"/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3341B68-9BB3-4530-8A59-9679D5068896}"/>
              </a:ext>
            </a:extLst>
          </p:cNvPr>
          <p:cNvSpPr txBox="1">
            <a:spLocks/>
          </p:cNvSpPr>
          <p:nvPr/>
        </p:nvSpPr>
        <p:spPr>
          <a:xfrm>
            <a:off x="860769" y="2097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Exploratory data analysis (</a:t>
            </a: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eda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) – </a:t>
            </a: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sql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FA930A-AD26-4228-9549-404198736436}"/>
              </a:ext>
            </a:extLst>
          </p:cNvPr>
          <p:cNvSpPr txBox="1">
            <a:spLocks/>
          </p:cNvSpPr>
          <p:nvPr/>
        </p:nvSpPr>
        <p:spPr>
          <a:xfrm>
            <a:off x="860769" y="1162963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To gather some information about the dataset, some SQL queries were performed.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 SQL queries performed on the data set were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Display the names of the unique launch sites in the space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Display 5 records where launch sites begin with the string ‘CCA’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Display the total payload mass carried by boosters launched by NASA (CRS)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Display the average payload mass carried by booster version F9 v1.1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List the date when the first successful landing outcome on a ground pad was achieved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List the names of the boosters which had success on a drone ship and a payload mass between 4000 and 6000 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List the total number of successful and failed mission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List the names of the booster versions which have carried the maximum payload mass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List the failed landing outcomes on drone ships, their booster versions, and launch site names for 2015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CC3E89-84C3-4262-AD7F-DBAB4401B7B6}"/>
              </a:ext>
            </a:extLst>
          </p:cNvPr>
          <p:cNvSpPr txBox="1">
            <a:spLocks/>
          </p:cNvSpPr>
          <p:nvPr/>
        </p:nvSpPr>
        <p:spPr>
          <a:xfrm>
            <a:off x="950504" y="6327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Geospatial analysis –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folium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FCFF87A-C866-4386-AA64-AA9911AC4F76}"/>
              </a:ext>
            </a:extLst>
          </p:cNvPr>
          <p:cNvSpPr txBox="1">
            <a:spLocks/>
          </p:cNvSpPr>
          <p:nvPr/>
        </p:nvSpPr>
        <p:spPr>
          <a:xfrm>
            <a:off x="950504" y="1322438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The following steps were taken to visualize the launch data on an interactive map: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Mark all launch sites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Initialise the map using a Folium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Map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object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Add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folium.Circle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folium.Marker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for each launch site on the launch map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Mark the success/failed launches for each site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As many launches have the same coordinates, it makes sense to cluster them together. 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Before clustering them, assign a marker colour of successful (class = 1) as green, and failed (class = 0) as red.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To put the launches into clusters, for each launch, add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folium.Marker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to 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MarkerCluster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object.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Create an icon as a text label, assigning 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icon_color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as 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marker_colour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determined previously.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Calculate the distances between a launch site to its proximities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To explore the proximities of launch sites, calculations of distances between points can be made 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IBM Plex Mono Text"/>
              </a:rPr>
              <a:t>Lat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and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IBM Plex Mono Text"/>
              </a:rPr>
              <a:t>Long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values.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After marking a point 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IBM Plex Mono Text"/>
              </a:rPr>
              <a:t>Lat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and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IBM Plex Mono Text"/>
              </a:rPr>
              <a:t>Long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values, create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folium.Marker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object to show the distance.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To display the distance line between two points, draw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folium.PolyLine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and add this to the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7212879-D29B-4EDE-8AE5-B8DC7BC82D91}"/>
              </a:ext>
            </a:extLst>
          </p:cNvPr>
          <p:cNvSpPr txBox="1">
            <a:spLocks/>
          </p:cNvSpPr>
          <p:nvPr/>
        </p:nvSpPr>
        <p:spPr>
          <a:xfrm>
            <a:off x="863228" y="23484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Interactive dashboard – </a:t>
            </a: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plotly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 dash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D7A8DD-85C9-44FB-B34D-16F6C06D853E}"/>
              </a:ext>
            </a:extLst>
          </p:cNvPr>
          <p:cNvSpPr txBox="1">
            <a:spLocks/>
          </p:cNvSpPr>
          <p:nvPr/>
        </p:nvSpPr>
        <p:spPr>
          <a:xfrm>
            <a:off x="700995" y="1313389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plots were added to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Plotly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Dash dashboard to have an interactive visualisation of the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Pie chart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px.pie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showing the total successful launches per site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makes it clear to see which sites are most successful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chart could also be filtered (using a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dcc.Dropdown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object) to see the success/failure ratio for an individual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graph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px.scatter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to show the correlation between outcome (success or not) and payload mass (kg)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could be filtered (using a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RangeSlider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object) by ranges of payload masses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could also be filtered by booster 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A08A675-7C73-420E-9549-887AE113C8A9}"/>
              </a:ext>
            </a:extLst>
          </p:cNvPr>
          <p:cNvSpPr txBox="1">
            <a:spLocks/>
          </p:cNvSpPr>
          <p:nvPr/>
        </p:nvSpPr>
        <p:spPr>
          <a:xfrm>
            <a:off x="814755" y="1484249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2ABDB"/>
                </a:solidFill>
                <a:latin typeface="Ubuntu"/>
              </a:rPr>
              <a:t>The following steps were taking to develop, evaluate, and find the best performing classification model:</a:t>
            </a:r>
            <a:endParaRPr lang="en-US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DCCE9BD-4F62-4FD2-8A2D-2DA677558F7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Predictive Analysis -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Classification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D6D3C6A-FDBB-48DC-858E-6A8CF2212CA7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Model Development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48A714F-676D-4E35-9338-C535A9938ECD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IBM Plex Mono Text"/>
              </a:rPr>
              <a:t>To prepare the dataset for model development: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Load dataset		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Perform necessary data transformations (standardise and pre-process)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Split data into training and test data sets, using </a:t>
            </a: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train_test_split()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IBM Plex Mono Text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Create a </a:t>
            </a: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GridSearchCV</a:t>
            </a: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 object and a dictionary of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Fit the object to the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Use the training data set to train the model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77527BB4-1B1D-4C83-9757-E013F7823A8E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Model Evaluation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54CE878D-B763-45D7-BD82-D5D6DF01EC33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IBM Plex Mono Text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Using the output GridSearchCV object: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solidFill>
                  <a:srgbClr val="FFFFFF"/>
                </a:solidFill>
                <a:latin typeface="IBM Plex Mono Text"/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IBM Plex Mono Text"/>
              </a:rPr>
              <a:t>best_params</a:t>
            </a:r>
            <a:r>
              <a:rPr lang="en-GB" sz="1000" dirty="0">
                <a:solidFill>
                  <a:srgbClr val="61AFEF"/>
                </a:solidFill>
                <a:latin typeface="IBM Plex Mono Text"/>
              </a:rPr>
              <a:t>_</a:t>
            </a:r>
            <a:r>
              <a:rPr lang="en-GB" sz="1000" dirty="0">
                <a:solidFill>
                  <a:srgbClr val="FFFFFF"/>
                </a:solidFill>
                <a:latin typeface="IBM Plex Mono Text"/>
              </a:rPr>
              <a:t>)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solidFill>
                  <a:srgbClr val="FFFFFF"/>
                </a:solidFill>
                <a:latin typeface="IBM Plex Mono Text"/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IBM Plex Mono Text"/>
              </a:rPr>
              <a:t>score </a:t>
            </a:r>
            <a:r>
              <a:rPr lang="en-GB" sz="1000" dirty="0">
                <a:solidFill>
                  <a:srgbClr val="FFFFFF"/>
                </a:solidFill>
                <a:latin typeface="IBM Plex Mono Text"/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IBM Plex Mono Text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IBM Plex Mono Text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IBM Plex Mono Text"/>
              </a:rPr>
              <a:t>_</a:t>
            </a:r>
            <a:r>
              <a:rPr lang="en-GB" sz="1000" dirty="0">
                <a:solidFill>
                  <a:srgbClr val="FFFFFF"/>
                </a:solidFill>
                <a:latin typeface="IBM Plex Mono Text"/>
              </a:rPr>
              <a:t>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IBM Plex Mono Text"/>
              </a:rPr>
              <a:t>Plot and examine the Confusion Matrix</a:t>
            </a:r>
          </a:p>
          <a:p>
            <a:endParaRPr lang="en-GB" sz="1400" dirty="0">
              <a:solidFill>
                <a:srgbClr val="FFFFFF"/>
              </a:solidFill>
              <a:latin typeface="IBM Plex Mono Text"/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228A7FF-0282-4E9D-95C4-FCFCFA50D6DF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Finding the Best Classification Model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DD0A0C4E-8749-4F33-BA1F-F0B1E5879A4F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IBM Plex Mono Text"/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IBM Plex Mono Text"/>
              </a:rPr>
              <a:t>The model with the highest accuracy score is determined as the best performing model</a:t>
            </a:r>
            <a:endParaRPr lang="en-GB" sz="1800" dirty="0">
              <a:solidFill>
                <a:srgbClr val="FFFFFF"/>
              </a:solidFill>
              <a:latin typeface="IBM Plex Mono Text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559EEA-2193-4BAD-928B-0CBE762C7A89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4D3A6FC-852A-4FB2-99CA-F81148909D59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A4F0CC-52EE-4DF0-9C6C-2CA87FDF8DA0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39D1CD-550D-4A09-B4A0-D08C93AD9514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DE9B50-911B-4E5C-B105-6BF96D81AE0F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585461-A005-43CC-A573-93CEB28E085D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93562F-2F1B-4580-B49A-4920C3450688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266EBE-53AD-4455-9898-FEE619CFA8A1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3102C94-36F0-4D0B-99F2-9179598E525D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  <p:sp>
        <p:nvSpPr>
          <p:cNvPr id="49" name="Graphic 31" descr="Trophy with solid fill">
            <a:extLst>
              <a:ext uri="{FF2B5EF4-FFF2-40B4-BE49-F238E27FC236}">
                <a16:creationId xmlns:a16="http://schemas.microsoft.com/office/drawing/2014/main" id="{A23E2166-7C99-453A-A8F1-7528330FB320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12ABD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</a:rPr>
              <a:t>1</a:t>
            </a:r>
          </a:p>
        </p:txBody>
      </p:sp>
      <p:grpSp>
        <p:nvGrpSpPr>
          <p:cNvPr id="50" name="Graphic 34" descr="Gears with solid fill">
            <a:extLst>
              <a:ext uri="{FF2B5EF4-FFF2-40B4-BE49-F238E27FC236}">
                <a16:creationId xmlns:a16="http://schemas.microsoft.com/office/drawing/2014/main" id="{D6706D19-48D5-4097-91A0-714692F2D447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rgbClr val="12ABDB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0B9FC9-57E6-4F28-BC8C-CCEF4F83CC5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E91CD3-8FE9-480F-BBEB-7B90479F3F66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388840F8-2AD0-4CDE-B616-E6BC2467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5" b="2785"/>
          <a:stretch>
            <a:fillRect/>
          </a:stretch>
        </p:blipFill>
        <p:spPr>
          <a:xfrm>
            <a:off x="5377580" y="6264"/>
            <a:ext cx="6888162" cy="6858000"/>
          </a:xfrm>
          <a:prstGeom prst="rect">
            <a:avLst/>
          </a:prstGeom>
          <a:solidFill>
            <a:srgbClr val="ECECEC">
              <a:lumMod val="90000"/>
            </a:srgbClr>
          </a:solidFill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B7DBC78-6F21-41FB-98CF-1F1AD29F47C0}"/>
              </a:ext>
            </a:extLst>
          </p:cNvPr>
          <p:cNvSpPr txBox="1">
            <a:spLocks/>
          </p:cNvSpPr>
          <p:nvPr/>
        </p:nvSpPr>
        <p:spPr>
          <a:xfrm>
            <a:off x="697782" y="986992"/>
            <a:ext cx="4104382" cy="747897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results</a:t>
            </a:r>
            <a:r>
              <a:rPr kumimoji="0" lang="en-GB" sz="4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 </a:t>
            </a:r>
            <a:endParaRPr kumimoji="0" lang="en-GB" sz="44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9DD0C650-4B5F-4D2E-B8BC-DCD1C50653BF}"/>
              </a:ext>
            </a:extLst>
          </p:cNvPr>
          <p:cNvSpPr/>
          <p:nvPr/>
        </p:nvSpPr>
        <p:spPr>
          <a:xfrm>
            <a:off x="300425" y="2482883"/>
            <a:ext cx="4899099" cy="952381"/>
          </a:xfrm>
          <a:prstGeom prst="snip2DiagRect">
            <a:avLst/>
          </a:prstGeom>
          <a:solidFill>
            <a:srgbClr val="0070AD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640ABD94-F40B-4FEB-9FF2-6CFE5D89F3E5}"/>
              </a:ext>
            </a:extLst>
          </p:cNvPr>
          <p:cNvSpPr/>
          <p:nvPr/>
        </p:nvSpPr>
        <p:spPr>
          <a:xfrm>
            <a:off x="300425" y="3825759"/>
            <a:ext cx="4899099" cy="952381"/>
          </a:xfrm>
          <a:prstGeom prst="snip2DiagRect">
            <a:avLst/>
          </a:prstGeom>
          <a:solidFill>
            <a:srgbClr val="12ABDB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Analytics</a:t>
            </a:r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B19A8FED-7186-481B-BF91-A4D2EB2A2297}"/>
              </a:ext>
            </a:extLst>
          </p:cNvPr>
          <p:cNvSpPr/>
          <p:nvPr/>
        </p:nvSpPr>
        <p:spPr>
          <a:xfrm>
            <a:off x="300424" y="5168635"/>
            <a:ext cx="4899099" cy="952381"/>
          </a:xfrm>
          <a:prstGeom prst="snip2DiagRect">
            <a:avLst/>
          </a:prstGeom>
          <a:solidFill>
            <a:srgbClr val="14596B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FA6A8F2-07CE-4B28-850F-705DE0BBB4A5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EDA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WITH VISUALIZATION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FF09A4E2-B57A-429A-8EA6-D52E61FA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799"/>
            <a:ext cx="5331147" cy="4894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964CB1-A990-4C94-9E1D-F5085862FE24}"/>
              </a:ext>
            </a:extLst>
          </p:cNvPr>
          <p:cNvSpPr txBox="1">
            <a:spLocks/>
          </p:cNvSpPr>
          <p:nvPr/>
        </p:nvSpPr>
        <p:spPr>
          <a:xfrm>
            <a:off x="758774" y="284504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 Site VS. FLIGHT NUMBER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FCAF205-A82D-4162-8939-A164495E9E30}"/>
              </a:ext>
            </a:extLst>
          </p:cNvPr>
          <p:cNvSpPr txBox="1">
            <a:spLocks/>
          </p:cNvSpPr>
          <p:nvPr/>
        </p:nvSpPr>
        <p:spPr>
          <a:xfrm>
            <a:off x="707155" y="1750142"/>
            <a:ext cx="5691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 scatter plot of Launch Site vs. Flight Number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As the number of flights increases, the rate of success at a launch site increases.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Most of the early flights (flight numbers &lt; 30) were launched from CCAFS SLC 40, and were generally unsuccessful.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 flights from VAFB SLC 4E also show this trend, that earlier flights were less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No early flights were launched from KSC LC 39A, so the launches from this site are more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Above a flight number of around 30, there are significantly more successful landings (Class = 1).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4C5EBD9-6E6C-411D-B907-B09BF2B978C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SITE vs. PAYLOAD MASS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2AF08E-A06F-4C2A-B64E-29C8AA82795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 scatter plot of Launch Site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Above a payload mass of around 7000 kg, there are very few unsuccessful landings, but there is also far less data for these heavier launches.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There is no clear correlation between payload mass and success rate for a given launch site.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0D3C03D-8050-4AA0-9009-B19A9209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16532F3-F378-41E0-88EF-8CBD3763784B}"/>
              </a:ext>
            </a:extLst>
          </p:cNvPr>
          <p:cNvSpPr txBox="1">
            <a:spLocks/>
          </p:cNvSpPr>
          <p:nvPr/>
        </p:nvSpPr>
        <p:spPr>
          <a:xfrm>
            <a:off x="508052" y="284505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 Rate vs. Orbit Type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1F2748-C28B-48E4-BB78-394761EEBB96}"/>
              </a:ext>
            </a:extLst>
          </p:cNvPr>
          <p:cNvSpPr txBox="1">
            <a:spLocks/>
          </p:cNvSpPr>
          <p:nvPr/>
        </p:nvSpPr>
        <p:spPr>
          <a:xfrm>
            <a:off x="508052" y="1543665"/>
            <a:ext cx="4683075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bar chart of Success Rate vs. Orbit Type shows that the following orbits have the highest (100%) success rate: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ES-L1 (Earth-Sun First Lagrangian Point)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 (Geostationary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HEO (High Earth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SSO (Sun-synchronous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with the lowest (0%) success rate is: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 (Heliocentric Orbit)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6F08319-D26E-4911-9819-800BD3BA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67" y="1553558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hlinkClick r:id="" action="ppaction://noaction"/>
            <a:extLst>
              <a:ext uri="{FF2B5EF4-FFF2-40B4-BE49-F238E27FC236}">
                <a16:creationId xmlns:a16="http://schemas.microsoft.com/office/drawing/2014/main" id="{C0806727-6199-404C-9126-9F675BACAF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33387" y="4596011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Appendix</a:t>
            </a:r>
          </a:p>
        </p:txBody>
      </p:sp>
      <p:sp>
        <p:nvSpPr>
          <p:cNvPr id="57" name="Rectangle 56">
            <a:hlinkClick r:id="" action="ppaction://noaction"/>
            <a:extLst>
              <a:ext uri="{FF2B5EF4-FFF2-40B4-BE49-F238E27FC236}">
                <a16:creationId xmlns:a16="http://schemas.microsoft.com/office/drawing/2014/main" id="{17A50904-9E76-4E14-A646-FB717CB2A0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45987" y="4596011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06</a:t>
            </a:r>
          </a:p>
        </p:txBody>
      </p:sp>
      <p:sp>
        <p:nvSpPr>
          <p:cNvPr id="58" name="Rectangle 57">
            <a:hlinkClick r:id="rId15" action="ppaction://hlinksldjump"/>
            <a:extLst>
              <a:ext uri="{FF2B5EF4-FFF2-40B4-BE49-F238E27FC236}">
                <a16:creationId xmlns:a16="http://schemas.microsoft.com/office/drawing/2014/main" id="{54F2F65A-2129-481C-9355-5A06F4E1C1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33387" y="4036179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Conclusions</a:t>
            </a:r>
          </a:p>
        </p:txBody>
      </p:sp>
      <p:sp>
        <p:nvSpPr>
          <p:cNvPr id="59" name="Rectangle 58">
            <a:hlinkClick r:id="rId15" action="ppaction://hlinksldjump"/>
            <a:extLst>
              <a:ext uri="{FF2B5EF4-FFF2-40B4-BE49-F238E27FC236}">
                <a16:creationId xmlns:a16="http://schemas.microsoft.com/office/drawing/2014/main" id="{FB73EF4D-85A8-410E-9E7C-6E055958468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5987" y="4036179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05</a:t>
            </a:r>
          </a:p>
        </p:txBody>
      </p:sp>
      <p:sp>
        <p:nvSpPr>
          <p:cNvPr id="60" name="Rectangle 59">
            <a:hlinkClick r:id="rId16" action="ppaction://hlinksldjump"/>
            <a:extLst>
              <a:ext uri="{FF2B5EF4-FFF2-40B4-BE49-F238E27FC236}">
                <a16:creationId xmlns:a16="http://schemas.microsoft.com/office/drawing/2014/main" id="{6E829A28-54F1-499A-B697-6D7134912D7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3387" y="3476347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Results</a:t>
            </a:r>
          </a:p>
        </p:txBody>
      </p:sp>
      <p:sp>
        <p:nvSpPr>
          <p:cNvPr id="61" name="Rectangle 60">
            <a:hlinkClick r:id="rId16" action="ppaction://hlinksldjump"/>
            <a:extLst>
              <a:ext uri="{FF2B5EF4-FFF2-40B4-BE49-F238E27FC236}">
                <a16:creationId xmlns:a16="http://schemas.microsoft.com/office/drawing/2014/main" id="{4C43E1FB-7308-4097-B341-7CB18961D4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45987" y="3476347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04</a:t>
            </a:r>
          </a:p>
        </p:txBody>
      </p:sp>
      <p:sp>
        <p:nvSpPr>
          <p:cNvPr id="62" name="Rectangle 61">
            <a:hlinkClick r:id="rId17" action="ppaction://hlinksldjump"/>
            <a:extLst>
              <a:ext uri="{FF2B5EF4-FFF2-40B4-BE49-F238E27FC236}">
                <a16:creationId xmlns:a16="http://schemas.microsoft.com/office/drawing/2014/main" id="{CEEAC896-D69F-468C-B200-B412B23B7E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33387" y="2916515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Methodology</a:t>
            </a:r>
          </a:p>
        </p:txBody>
      </p:sp>
      <p:sp>
        <p:nvSpPr>
          <p:cNvPr id="63" name="Rectangle 62">
            <a:hlinkClick r:id="rId17" action="ppaction://hlinksldjump"/>
            <a:extLst>
              <a:ext uri="{FF2B5EF4-FFF2-40B4-BE49-F238E27FC236}">
                <a16:creationId xmlns:a16="http://schemas.microsoft.com/office/drawing/2014/main" id="{F62878F1-99DA-4962-A799-272ACB389D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45987" y="2916515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03</a:t>
            </a:r>
          </a:p>
        </p:txBody>
      </p:sp>
      <p:sp>
        <p:nvSpPr>
          <p:cNvPr id="64" name="Rectangle 63">
            <a:hlinkClick r:id="rId18" action="ppaction://hlinksldjump"/>
            <a:extLst>
              <a:ext uri="{FF2B5EF4-FFF2-40B4-BE49-F238E27FC236}">
                <a16:creationId xmlns:a16="http://schemas.microsoft.com/office/drawing/2014/main" id="{28A2BBEB-D8AA-42FC-BFEA-FFA5F41D747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733387" y="2356683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Introduction</a:t>
            </a:r>
          </a:p>
        </p:txBody>
      </p:sp>
      <p:sp>
        <p:nvSpPr>
          <p:cNvPr id="65" name="Rectangle 64">
            <a:hlinkClick r:id="rId18" action="ppaction://hlinksldjump"/>
            <a:extLst>
              <a:ext uri="{FF2B5EF4-FFF2-40B4-BE49-F238E27FC236}">
                <a16:creationId xmlns:a16="http://schemas.microsoft.com/office/drawing/2014/main" id="{631D75FD-AEC3-4DDD-94AD-2E4D0F2DD9C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45987" y="2356683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02</a:t>
            </a:r>
          </a:p>
        </p:txBody>
      </p:sp>
      <p:sp>
        <p:nvSpPr>
          <p:cNvPr id="66" name="Rectangle 65">
            <a:hlinkClick r:id="rId19" action="ppaction://hlinksldjump"/>
            <a:extLst>
              <a:ext uri="{FF2B5EF4-FFF2-40B4-BE49-F238E27FC236}">
                <a16:creationId xmlns:a16="http://schemas.microsoft.com/office/drawing/2014/main" id="{FD2C1B1C-ED49-4743-B1CD-1B866A5EB26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733387" y="1796851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Executive Summary</a:t>
            </a:r>
          </a:p>
        </p:txBody>
      </p:sp>
      <p:sp>
        <p:nvSpPr>
          <p:cNvPr id="67" name="Rectangle 66">
            <a:hlinkClick r:id="rId19" action="ppaction://hlinksldjump"/>
            <a:extLst>
              <a:ext uri="{FF2B5EF4-FFF2-40B4-BE49-F238E27FC236}">
                <a16:creationId xmlns:a16="http://schemas.microsoft.com/office/drawing/2014/main" id="{115AC8F6-C739-4264-81E2-20B0F91B14E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45987" y="1796851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01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2060BFD-04A8-4943-B5AB-6BEEC9F2754D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943431" y="21369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OUTLINE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4C3995-4236-45A9-92DB-9EB7FF61D998}"/>
              </a:ext>
            </a:extLst>
          </p:cNvPr>
          <p:cNvSpPr txBox="1">
            <a:spLocks/>
          </p:cNvSpPr>
          <p:nvPr/>
        </p:nvSpPr>
        <p:spPr>
          <a:xfrm>
            <a:off x="471179" y="2033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Orbit Type vs. flight number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F2918F-B06B-42D9-BCBD-7546942CC5F5}"/>
              </a:ext>
            </a:extLst>
          </p:cNvPr>
          <p:cNvSpPr txBox="1">
            <a:spLocks/>
          </p:cNvSpPr>
          <p:nvPr/>
        </p:nvSpPr>
        <p:spPr>
          <a:xfrm>
            <a:off x="471179" y="1462548"/>
            <a:ext cx="461106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Flight number shows a few useful things that the previous plots did not, such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There is little relationship between Flight Number and Success Rate for GTO.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1B4AC1A-C5D9-45FC-B011-8EE4B8AE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66" y="1462548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1E6D3F-1647-4491-8DF0-D002E96DB7EF}"/>
              </a:ext>
            </a:extLst>
          </p:cNvPr>
          <p:cNvSpPr txBox="1">
            <a:spLocks/>
          </p:cNvSpPr>
          <p:nvPr/>
        </p:nvSpPr>
        <p:spPr>
          <a:xfrm>
            <a:off x="463807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ORBIT TYPE VS. PAYLOAD MASS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258499-EDC3-450D-8D71-612C4238242B}"/>
              </a:ext>
            </a:extLst>
          </p:cNvPr>
          <p:cNvSpPr txBox="1">
            <a:spLocks/>
          </p:cNvSpPr>
          <p:nvPr/>
        </p:nvSpPr>
        <p:spPr>
          <a:xfrm>
            <a:off x="463807" y="1447800"/>
            <a:ext cx="482709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orbit types have more success with heavy payloads: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 (although the number of data points is small)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ISS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GTO, the relationship between payload mass and success rate is unclear.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6B2CCDD-4E19-4691-8A67-2A446E83F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5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05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98FE73-54D8-4C31-A9CA-B0A9F5586C6A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Success Yearly Trend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D8B42B-41AC-4A6A-BE31-C3DE1E73883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The line chart of yearly average success rate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Between 2010 and 2013, all landings were unsuccessful (as the success rate is 0).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After 2013, the success rate generally increased, despite small dips in 2018 and 2020.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After 2016, there was always a greater than 50% chance of success.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41FAFC-2F03-4602-BA80-600BE262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361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842C18-8DE0-468F-A21C-DD06780829FD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EDA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WITH SQL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3486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BB86AC-B87D-404B-90A8-682B907C6196}"/>
              </a:ext>
            </a:extLst>
          </p:cNvPr>
          <p:cNvSpPr txBox="1">
            <a:spLocks/>
          </p:cNvSpPr>
          <p:nvPr/>
        </p:nvSpPr>
        <p:spPr>
          <a:xfrm>
            <a:off x="707154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8D3D3B-55BF-4436-AB21-8807470793AC}"/>
              </a:ext>
            </a:extLst>
          </p:cNvPr>
          <p:cNvSpPr txBox="1">
            <a:spLocks/>
          </p:cNvSpPr>
          <p:nvPr/>
        </p:nvSpPr>
        <p:spPr>
          <a:xfrm>
            <a:off x="648162" y="1465006"/>
            <a:ext cx="11382374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names of the unique launch sites.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word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returns only unique values from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5AF8D-D0CE-433A-AFF6-6603D1C3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5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21EFAC4-8957-4AE7-81E8-A4B8EC2B1A0F}"/>
              </a:ext>
            </a:extLst>
          </p:cNvPr>
          <p:cNvSpPr/>
          <p:nvPr/>
        </p:nvSpPr>
        <p:spPr>
          <a:xfrm>
            <a:off x="8412636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177ED2-44E3-4A74-893D-F65FE9F9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9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9044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C118C5-BBFC-4D26-BB70-ADDC27005B98}"/>
              </a:ext>
            </a:extLst>
          </p:cNvPr>
          <p:cNvSpPr txBox="1">
            <a:spLocks/>
          </p:cNvSpPr>
          <p:nvPr/>
        </p:nvSpPr>
        <p:spPr>
          <a:xfrm>
            <a:off x="773515" y="21076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Site Names Begin with 'CCA'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D0E3CA3-9D91-4E78-A14B-3F1F72ECE34B}"/>
              </a:ext>
            </a:extLst>
          </p:cNvPr>
          <p:cNvSpPr txBox="1">
            <a:spLocks/>
          </p:cNvSpPr>
          <p:nvPr/>
        </p:nvSpPr>
        <p:spPr>
          <a:xfrm>
            <a:off x="773515" y="1469922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5 records where launch sites begin with ‘CCA’.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LIMIT 5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fetches only 5 records,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with the wild card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8986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‘CCA%’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retrieve string values beginning with ‘CCA’.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5B030C-315E-4D76-B6C8-746D31EA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1" y="2582848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16E17C-E14C-451B-A048-BB6C07C7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19" y="2298437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9EE02D-AD37-44F9-82F5-E6874F071435}"/>
              </a:ext>
            </a:extLst>
          </p:cNvPr>
          <p:cNvSpPr/>
          <p:nvPr/>
        </p:nvSpPr>
        <p:spPr>
          <a:xfrm>
            <a:off x="8781339" y="3208806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45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091E890-D3B6-40EA-AE26-9376965E7727}"/>
              </a:ext>
            </a:extLst>
          </p:cNvPr>
          <p:cNvSpPr txBox="1">
            <a:spLocks/>
          </p:cNvSpPr>
          <p:nvPr/>
        </p:nvSpPr>
        <p:spPr>
          <a:xfrm>
            <a:off x="714529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Total Payload Mass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57246D-3DBF-457D-BA42-82262C638B9E}"/>
              </a:ext>
            </a:extLst>
          </p:cNvPr>
          <p:cNvSpPr txBox="1">
            <a:spLocks/>
          </p:cNvSpPr>
          <p:nvPr/>
        </p:nvSpPr>
        <p:spPr>
          <a:xfrm>
            <a:off x="714529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payload carried by boosters from NASA.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total of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column, and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(and the associated condition) filters the results to only boosters from NASA (CRS).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03B38D9-2DCF-47C7-A8AC-64CCC36E5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6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7D25D-39BB-4836-B505-E279A87B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713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D02D87-F620-414C-9AB9-9011EE4CAEA1}"/>
              </a:ext>
            </a:extLst>
          </p:cNvPr>
          <p:cNvSpPr/>
          <p:nvPr/>
        </p:nvSpPr>
        <p:spPr>
          <a:xfrm>
            <a:off x="8722353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02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AC61EC-76FB-4991-81D1-11533814EE41}"/>
              </a:ext>
            </a:extLst>
          </p:cNvPr>
          <p:cNvSpPr txBox="1">
            <a:spLocks/>
          </p:cNvSpPr>
          <p:nvPr/>
        </p:nvSpPr>
        <p:spPr>
          <a:xfrm>
            <a:off x="714528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Average Payload Mass by F9 v1.1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224A3F3-5BC9-48DC-9257-0072402A87EB}"/>
              </a:ext>
            </a:extLst>
          </p:cNvPr>
          <p:cNvSpPr txBox="1">
            <a:spLocks/>
          </p:cNvSpPr>
          <p:nvPr/>
        </p:nvSpPr>
        <p:spPr>
          <a:xfrm>
            <a:off x="714528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average payload mass carried by booster version F9 v1.1.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average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6C67D-8C9F-4596-AB3C-D4E46EEA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76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9C9F30-98F3-43FF-BF3D-6152B5BE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5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CB5A59-4CEC-4C6B-BFC1-E3AA0D90AE0D}"/>
              </a:ext>
            </a:extLst>
          </p:cNvPr>
          <p:cNvSpPr/>
          <p:nvPr/>
        </p:nvSpPr>
        <p:spPr>
          <a:xfrm>
            <a:off x="8722352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034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60BED5-F35A-437D-B233-84F6143D9DDB}"/>
              </a:ext>
            </a:extLst>
          </p:cNvPr>
          <p:cNvSpPr txBox="1">
            <a:spLocks/>
          </p:cNvSpPr>
          <p:nvPr/>
        </p:nvSpPr>
        <p:spPr>
          <a:xfrm>
            <a:off x="626038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FIRST SUCCESSFUL GROUND LANDING DATE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63F2D9-36E9-4828-86D4-E1251F4C1F53}"/>
              </a:ext>
            </a:extLst>
          </p:cNvPr>
          <p:cNvSpPr txBox="1">
            <a:spLocks/>
          </p:cNvSpPr>
          <p:nvPr/>
        </p:nvSpPr>
        <p:spPr>
          <a:xfrm>
            <a:off x="626038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dates of the first successful landing outcome on ground pad.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minimum of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i.e. the first date, and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4E9E67-58FB-416E-AB67-2EC7098D5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E6A96-79CA-4F84-A922-4D1F7836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06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C20772-5684-4276-AB1F-6D1C9F9E97B7}"/>
              </a:ext>
            </a:extLst>
          </p:cNvPr>
          <p:cNvSpPr/>
          <p:nvPr/>
        </p:nvSpPr>
        <p:spPr>
          <a:xfrm>
            <a:off x="8633862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5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A9AA690-8A36-4572-B94B-EFF94C95D0B0}"/>
              </a:ext>
            </a:extLst>
          </p:cNvPr>
          <p:cNvSpPr txBox="1">
            <a:spLocks/>
          </p:cNvSpPr>
          <p:nvPr/>
        </p:nvSpPr>
        <p:spPr>
          <a:xfrm>
            <a:off x="617755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Successful Drone Ship Landing with Payload between 4000 and 6000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AAB84A3-5BD7-4F7C-A198-752EB7F21079}"/>
              </a:ext>
            </a:extLst>
          </p:cNvPr>
          <p:cNvSpPr txBox="1">
            <a:spLocks/>
          </p:cNvSpPr>
          <p:nvPr/>
        </p:nvSpPr>
        <p:spPr>
          <a:xfrm>
            <a:off x="617755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filter the results to include only those that satisfy both conditions in the brackets (as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also used).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allows for 4000 &lt; x &lt; 6000 values to be selected.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0DE90B-9944-4A60-8B6F-1B090F4B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5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5FA0EC-909C-40B1-9B9C-90E1996C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51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4775FC-8000-48D3-9465-89A3B931DECC}"/>
              </a:ext>
            </a:extLst>
          </p:cNvPr>
          <p:cNvSpPr/>
          <p:nvPr/>
        </p:nvSpPr>
        <p:spPr>
          <a:xfrm>
            <a:off x="8625579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37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 with medium confidence">
            <a:extLst>
              <a:ext uri="{FF2B5EF4-FFF2-40B4-BE49-F238E27FC236}">
                <a16:creationId xmlns:a16="http://schemas.microsoft.com/office/drawing/2014/main" id="{ED797A3F-86C5-4CB8-80E2-F35D88127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05" y="355689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1" name="Titre 6">
            <a:extLst>
              <a:ext uri="{FF2B5EF4-FFF2-40B4-BE49-F238E27FC236}">
                <a16:creationId xmlns:a16="http://schemas.microsoft.com/office/drawing/2014/main" id="{DA64020E-24BE-4241-BB84-40B655FBD002}"/>
              </a:ext>
            </a:extLst>
          </p:cNvPr>
          <p:cNvSpPr txBox="1">
            <a:spLocks/>
          </p:cNvSpPr>
          <p:nvPr/>
        </p:nvSpPr>
        <p:spPr>
          <a:xfrm>
            <a:off x="805645" y="31390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EXECUTIVE SUMMARY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2" name="Espace réservé du texte 8">
            <a:extLst>
              <a:ext uri="{FF2B5EF4-FFF2-40B4-BE49-F238E27FC236}">
                <a16:creationId xmlns:a16="http://schemas.microsoft.com/office/drawing/2014/main" id="{618BC525-2884-4579-9A33-B1E798261183}"/>
              </a:ext>
            </a:extLst>
          </p:cNvPr>
          <p:cNvSpPr txBox="1">
            <a:spLocks/>
          </p:cNvSpPr>
          <p:nvPr/>
        </p:nvSpPr>
        <p:spPr>
          <a:xfrm>
            <a:off x="805645" y="1573060"/>
            <a:ext cx="662729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Summary of Methodologies:</a:t>
            </a:r>
          </a:p>
          <a:p>
            <a:pPr marL="1841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follows these steps: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Collection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Wrangling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Visual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 (Classification)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Summary of Results:</a:t>
            </a:r>
          </a:p>
          <a:p>
            <a:pPr marL="1841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produced the following outputs and visualizations: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 (EDA) results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Geospatial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dashboard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 of classification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72E8B75-962C-446F-9F67-4414B990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11" y="358390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DE7EE5-713F-4F69-94D0-41C5F44E3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95" y="174778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054EBE-6894-4005-AE90-F09D40ACC4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520077" y="174778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A9296BB4-4D0B-4FFE-AAC1-9C3F95429C5D}"/>
              </a:ext>
            </a:extLst>
          </p:cNvPr>
          <p:cNvSpPr/>
          <p:nvPr/>
        </p:nvSpPr>
        <p:spPr>
          <a:xfrm>
            <a:off x="6640848" y="1588719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AF4AEE-1E47-464F-B481-8C13849AAB6E}"/>
              </a:ext>
            </a:extLst>
          </p:cNvPr>
          <p:cNvSpPr/>
          <p:nvPr/>
        </p:nvSpPr>
        <p:spPr>
          <a:xfrm>
            <a:off x="9393604" y="1594741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556974-1203-4A2C-A4C0-80AD8376CA1C}"/>
              </a:ext>
            </a:extLst>
          </p:cNvPr>
          <p:cNvSpPr/>
          <p:nvPr/>
        </p:nvSpPr>
        <p:spPr>
          <a:xfrm>
            <a:off x="6640848" y="3424840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EE1187-2630-4BFB-9959-AC9EB4EC87B2}"/>
              </a:ext>
            </a:extLst>
          </p:cNvPr>
          <p:cNvSpPr/>
          <p:nvPr/>
        </p:nvSpPr>
        <p:spPr>
          <a:xfrm>
            <a:off x="9387835" y="3395196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175DA1-A116-4030-B85A-6F665B4955C6}"/>
              </a:ext>
            </a:extLst>
          </p:cNvPr>
          <p:cNvSpPr txBox="1">
            <a:spLocks/>
          </p:cNvSpPr>
          <p:nvPr/>
        </p:nvSpPr>
        <p:spPr>
          <a:xfrm>
            <a:off x="55375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Total Number of Successful and Failure Mission Outcomes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A75B3F-83AF-4FE7-9BD6-31F494BFBA79}"/>
              </a:ext>
            </a:extLst>
          </p:cNvPr>
          <p:cNvSpPr txBox="1">
            <a:spLocks/>
          </p:cNvSpPr>
          <p:nvPr/>
        </p:nvSpPr>
        <p:spPr>
          <a:xfrm>
            <a:off x="55375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number of successful and failure mission outcome.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total number of mission outcomes, and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also used to group these results by the type of mission outcome.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ACFCAA5-7B39-45C7-9337-BDB5A3E9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9FFC9-5401-4B2E-8977-F223B704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55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6E498B-30BC-4E2B-8847-EBB5535672BC}"/>
              </a:ext>
            </a:extLst>
          </p:cNvPr>
          <p:cNvSpPr/>
          <p:nvPr/>
        </p:nvSpPr>
        <p:spPr>
          <a:xfrm>
            <a:off x="856157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20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C92356-859B-4C8A-BDA2-C39D832E7686}"/>
              </a:ext>
            </a:extLst>
          </p:cNvPr>
          <p:cNvSpPr txBox="1">
            <a:spLocks/>
          </p:cNvSpPr>
          <p:nvPr/>
        </p:nvSpPr>
        <p:spPr>
          <a:xfrm>
            <a:off x="766148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Boosters Carried Maximum Payload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23462-9E0B-44CE-A5D6-66DEAEB2EE06}"/>
              </a:ext>
            </a:extLst>
          </p:cNvPr>
          <p:cNvSpPr txBox="1">
            <a:spLocks/>
          </p:cNvSpPr>
          <p:nvPr/>
        </p:nvSpPr>
        <p:spPr>
          <a:xfrm>
            <a:off x="766148" y="1447800"/>
            <a:ext cx="92195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subquery is used here.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statement within the brackets finds the maximum payload, and this value is used in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condition.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DISTINCT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then used to retrieve only distinct /unique booster versions.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1ADEF5F-C396-4BD5-AD45-5CF665BC7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7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25D6D-764E-4721-9D83-2EDF0C41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154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051B28-798F-4994-BC28-EC7D42279FED}"/>
              </a:ext>
            </a:extLst>
          </p:cNvPr>
          <p:cNvSpPr/>
          <p:nvPr/>
        </p:nvSpPr>
        <p:spPr>
          <a:xfrm>
            <a:off x="8773972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57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A53B83-7BCF-4A19-8F56-FED797AD3296}"/>
              </a:ext>
            </a:extLst>
          </p:cNvPr>
          <p:cNvSpPr txBox="1">
            <a:spLocks/>
          </p:cNvSpPr>
          <p:nvPr/>
        </p:nvSpPr>
        <p:spPr>
          <a:xfrm>
            <a:off x="530171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2015 Launch Records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E1D562-FDDA-4A38-803B-AAB02A74D9C1}"/>
              </a:ext>
            </a:extLst>
          </p:cNvPr>
          <p:cNvSpPr txBox="1">
            <a:spLocks/>
          </p:cNvSpPr>
          <p:nvPr/>
        </p:nvSpPr>
        <p:spPr>
          <a:xfrm>
            <a:off x="530171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failed landing_outcomes in drone ship, their booster versions, and launch site names for in year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filter the results for only failed landing outcomes,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only for the year of 2015.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037BBD-0504-473E-BEA7-49F2B8F6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4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36338-837B-493C-9A2F-9115000B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742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926BDE-63CD-4EAC-94BF-1BF1C040D317}"/>
              </a:ext>
            </a:extLst>
          </p:cNvPr>
          <p:cNvSpPr/>
          <p:nvPr/>
        </p:nvSpPr>
        <p:spPr>
          <a:xfrm>
            <a:off x="8537995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209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A17E34A-20B2-40D5-84EE-FA492A8DBA0E}"/>
              </a:ext>
            </a:extLst>
          </p:cNvPr>
          <p:cNvSpPr txBox="1">
            <a:spLocks/>
          </p:cNvSpPr>
          <p:nvPr/>
        </p:nvSpPr>
        <p:spPr>
          <a:xfrm>
            <a:off x="479969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Rank Landing Outcomes Between 2010-06-04 and 2017-03-20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DF029CF-F40D-4F22-8A66-14BDB0CA1435}"/>
              </a:ext>
            </a:extLst>
          </p:cNvPr>
          <p:cNvSpPr txBox="1">
            <a:spLocks/>
          </p:cNvSpPr>
          <p:nvPr/>
        </p:nvSpPr>
        <p:spPr>
          <a:xfrm>
            <a:off x="479969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with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to filter the results to dates only within those specified. The results are then grouped and ordered, using the keywords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respectively, where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is used to specify the descending order.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D8ED456-33D0-47A7-9663-772DF1CB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1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4431B1-3AA1-4CC0-A11C-34659D84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540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F4191F2-BEB8-498E-A031-DABBBDF7640D}"/>
              </a:ext>
            </a:extLst>
          </p:cNvPr>
          <p:cNvSpPr/>
          <p:nvPr/>
        </p:nvSpPr>
        <p:spPr>
          <a:xfrm>
            <a:off x="8487793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018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52D2DF-3728-4085-BC3F-9D17C4F96D12}"/>
              </a:ext>
            </a:extLst>
          </p:cNvPr>
          <p:cNvSpPr txBox="1">
            <a:spLocks/>
          </p:cNvSpPr>
          <p:nvPr/>
        </p:nvSpPr>
        <p:spPr>
          <a:xfrm>
            <a:off x="655333" y="1523760"/>
            <a:ext cx="11386134" cy="3046988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LAUNCH SITES PROXIMITY ANALYSIS – </a:t>
            </a:r>
            <a:r>
              <a:rPr kumimoji="0" lang="en-US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FOLIUM INTERACTIVE MAP</a:t>
            </a:r>
            <a:endParaRPr kumimoji="0" lang="en-US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171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581E6E3-C2E2-4FF1-BFC6-0728649FBC04}"/>
              </a:ext>
            </a:extLst>
          </p:cNvPr>
          <p:cNvSpPr txBox="1">
            <a:spLocks/>
          </p:cNvSpPr>
          <p:nvPr/>
        </p:nvSpPr>
        <p:spPr>
          <a:xfrm>
            <a:off x="605229" y="15106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ALL LAUNCH SITES ON A MAP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AE1633-5253-40CD-A4BE-5A38A97C090E}"/>
              </a:ext>
            </a:extLst>
          </p:cNvPr>
          <p:cNvSpPr txBox="1">
            <a:spLocks/>
          </p:cNvSpPr>
          <p:nvPr/>
        </p:nvSpPr>
        <p:spPr>
          <a:xfrm>
            <a:off x="605229" y="4420575"/>
            <a:ext cx="6051227" cy="21297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453BF1-05C6-47D3-849A-9FC01AF76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605229" y="1210913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602B4-DCCF-40F7-A6B3-AFD76B09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76" y="1213258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6DB0E-33A5-4698-B572-0ECF1E2C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64" y="4411148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DFAAA7-F0E1-4E3F-84C7-6BD089F5F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912" y="4420575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AB95AD-80AF-4A29-A3CF-4CAB7A275C0D}"/>
              </a:ext>
            </a:extLst>
          </p:cNvPr>
          <p:cNvCxnSpPr>
            <a:cxnSpLocks/>
          </p:cNvCxnSpPr>
          <p:nvPr/>
        </p:nvCxnSpPr>
        <p:spPr>
          <a:xfrm flipV="1">
            <a:off x="4858141" y="2984228"/>
            <a:ext cx="6115050" cy="72390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6934F5-5825-4042-9D30-B5883B62605B}"/>
              </a:ext>
            </a:extLst>
          </p:cNvPr>
          <p:cNvCxnSpPr>
            <a:cxnSpLocks/>
          </p:cNvCxnSpPr>
          <p:nvPr/>
        </p:nvCxnSpPr>
        <p:spPr>
          <a:xfrm flipH="1">
            <a:off x="10639816" y="3217591"/>
            <a:ext cx="754856" cy="1862931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265051-AD2D-4F64-B225-E0C1396DEF3D}"/>
              </a:ext>
            </a:extLst>
          </p:cNvPr>
          <p:cNvCxnSpPr>
            <a:cxnSpLocks/>
          </p:cNvCxnSpPr>
          <p:nvPr/>
        </p:nvCxnSpPr>
        <p:spPr>
          <a:xfrm flipH="1" flipV="1">
            <a:off x="8198241" y="5217047"/>
            <a:ext cx="2273300" cy="36195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76289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7D217ECF-86AF-4D70-9BFF-E3FD0798C433}"/>
              </a:ext>
            </a:extLst>
          </p:cNvPr>
          <p:cNvSpPr txBox="1">
            <a:spLocks/>
          </p:cNvSpPr>
          <p:nvPr/>
        </p:nvSpPr>
        <p:spPr>
          <a:xfrm>
            <a:off x="642807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SUCCESS/FAILED LAUNCHES FOR EACH SITE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F879849-4BF6-4BB1-A2A6-FED028F9F3CA}"/>
              </a:ext>
            </a:extLst>
          </p:cNvPr>
          <p:cNvSpPr txBox="1">
            <a:spLocks/>
          </p:cNvSpPr>
          <p:nvPr/>
        </p:nvSpPr>
        <p:spPr>
          <a:xfrm>
            <a:off x="6845168" y="1447801"/>
            <a:ext cx="5203825" cy="213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Launches have been grouped into clusters, and annotated with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58A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green icons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successful launches, and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red icons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failed launches.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8118B48-0B8F-4879-B853-47CB3031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611289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8636CF-AC45-49F0-8389-B1428C8C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901706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C8A2EA-A35A-446C-AB9F-35F2C5635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978269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D67D30-4780-4DAB-9DB7-17E9D673F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491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D81D68-44F4-4775-B110-5D9DBAFD1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89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84E7D3-A6C6-4B98-99FE-EC8727AF7CD9}"/>
              </a:ext>
            </a:extLst>
          </p:cNvPr>
          <p:cNvCxnSpPr>
            <a:cxnSpLocks/>
          </p:cNvCxnSpPr>
          <p:nvPr/>
        </p:nvCxnSpPr>
        <p:spPr>
          <a:xfrm flipH="1">
            <a:off x="809159" y="2828925"/>
            <a:ext cx="286085" cy="1535906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AF03A-18C8-4FFB-A88E-4370095725A7}"/>
              </a:ext>
            </a:extLst>
          </p:cNvPr>
          <p:cNvCxnSpPr>
            <a:cxnSpLocks/>
          </p:cNvCxnSpPr>
          <p:nvPr/>
        </p:nvCxnSpPr>
        <p:spPr>
          <a:xfrm flipH="1">
            <a:off x="3828470" y="3374548"/>
            <a:ext cx="414911" cy="1212582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69ABFB-4D24-4E10-A42B-53A5D86E77DC}"/>
              </a:ext>
            </a:extLst>
          </p:cNvPr>
          <p:cNvCxnSpPr>
            <a:cxnSpLocks/>
          </p:cNvCxnSpPr>
          <p:nvPr/>
        </p:nvCxnSpPr>
        <p:spPr>
          <a:xfrm>
            <a:off x="4298025" y="3331369"/>
            <a:ext cx="2518707" cy="886429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CBCE23-60D8-4C18-AA0B-8CA3C14D8AF2}"/>
                  </a:ext>
                </a:extLst>
              </p:cNvPr>
              <p:cNvSpPr txBox="1"/>
              <p:nvPr/>
            </p:nvSpPr>
            <p:spPr>
              <a:xfrm>
                <a:off x="9230387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12ABD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rgbClr val="12ABDB"/>
                  </a:solidFill>
                  <a:latin typeface="Ubuntu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CBCE23-60D8-4C18-AA0B-8CA3C14D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87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N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7F39F70-5004-4F81-91EA-A52469E1776B}"/>
              </a:ext>
            </a:extLst>
          </p:cNvPr>
          <p:cNvSpPr txBox="1"/>
          <p:nvPr/>
        </p:nvSpPr>
        <p:spPr>
          <a:xfrm>
            <a:off x="6901705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CCAFS SLC-40 and CCAFS LC-40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C0250D-23CE-4373-BA26-0D5F8E3EF3CF}"/>
              </a:ext>
            </a:extLst>
          </p:cNvPr>
          <p:cNvSpPr txBox="1"/>
          <p:nvPr/>
        </p:nvSpPr>
        <p:spPr>
          <a:xfrm>
            <a:off x="3920605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KSC LC-39A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CEADFC-BF92-4090-9F35-471C72AD9E45}"/>
              </a:ext>
            </a:extLst>
          </p:cNvPr>
          <p:cNvSpPr txBox="1"/>
          <p:nvPr/>
        </p:nvSpPr>
        <p:spPr>
          <a:xfrm>
            <a:off x="767270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99307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800B4D-4197-4BF5-9AEE-9D4136598CB2}"/>
              </a:ext>
            </a:extLst>
          </p:cNvPr>
          <p:cNvSpPr txBox="1">
            <a:spLocks/>
          </p:cNvSpPr>
          <p:nvPr/>
        </p:nvSpPr>
        <p:spPr>
          <a:xfrm>
            <a:off x="622114" y="27632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PROXIMITY OF LAUNCH SITES TO OTHER POINTS OF INTEREST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051442-5392-42C4-9008-7782BE5EBBE1}"/>
              </a:ext>
            </a:extLst>
          </p:cNvPr>
          <p:cNvSpPr txBox="1">
            <a:spLocks/>
          </p:cNvSpPr>
          <p:nvPr/>
        </p:nvSpPr>
        <p:spPr>
          <a:xfrm>
            <a:off x="8185509" y="1284434"/>
            <a:ext cx="3826538" cy="21114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coastline is only 0.87 km due East.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highways?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highway is only 0.59km away.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railway is only 1.29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Do launch sites keep certain distance away from cities?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city is 51.74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D5D04-3345-4C23-9D3F-19D47DAD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7" y="3454183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C43EA-68F3-4018-BDEE-4774EB0C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509" y="3469490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E3014-EF80-4E4A-99B9-F249B5E22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61" y="1333272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8A8AB-67F9-43B0-B7B3-CD024A776CC4}"/>
              </a:ext>
            </a:extLst>
          </p:cNvPr>
          <p:cNvSpPr txBox="1"/>
          <p:nvPr/>
        </p:nvSpPr>
        <p:spPr>
          <a:xfrm>
            <a:off x="696677" y="1251398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600" dirty="0">
                <a:solidFill>
                  <a:srgbClr val="FFFFFF"/>
                </a:solidFill>
                <a:latin typeface="Ubuntu"/>
              </a:rPr>
              <a:t>Using the </a:t>
            </a:r>
            <a:r>
              <a:rPr lang="en-GB" sz="1600" dirty="0">
                <a:solidFill>
                  <a:srgbClr val="12ABDB"/>
                </a:solidFill>
                <a:latin typeface="Ubuntu"/>
              </a:rPr>
              <a:t>CCAFS SLC-40 </a:t>
            </a:r>
            <a:r>
              <a:rPr lang="en-GB" sz="1600" dirty="0">
                <a:solidFill>
                  <a:srgbClr val="FFFFFF"/>
                </a:solidFill>
                <a:latin typeface="Ubuntu"/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196440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86BD44-F359-45D7-9660-F8E06005BC91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interactive dashboard 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Plotly Dash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6774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177B3-8F68-4AF5-B55F-1A28BC642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C499BC-9B39-452D-9D22-88A3CBB24C5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success count for all sites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9FD6BF-1F9E-4D61-804C-7099E74DC42D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had the most successful launches, with 41.7% of the total successful launches.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38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4F0DB-707F-442F-B35B-5198504B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66E170-B331-46DD-94A0-26BEB1317D3B}"/>
              </a:ext>
            </a:extLst>
          </p:cNvPr>
          <p:cNvSpPr txBox="1">
            <a:spLocks/>
          </p:cNvSpPr>
          <p:nvPr/>
        </p:nvSpPr>
        <p:spPr>
          <a:xfrm>
            <a:off x="565910" y="1396181"/>
            <a:ext cx="6195243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FFFFFF"/>
                </a:solidFill>
                <a:latin typeface="Ubuntu"/>
              </a:rPr>
              <a:t>SpaceX launches Falcon 9 rockets at around $62m. This is considerably cheaper than other providers (which usually cost upwards of $165m), and much of the savings are because SpaceX can land</a:t>
            </a:r>
            <a:r>
              <a:rPr lang="en-US" sz="1800" dirty="0">
                <a:solidFill>
                  <a:srgbClr val="FFFFFF"/>
                </a:solidFill>
                <a:latin typeface="Ubuntu"/>
              </a:rPr>
              <a:t> and then re-use the rocket's first stage</a:t>
            </a:r>
            <a:r>
              <a:rPr lang="en-GB" sz="1800" dirty="0">
                <a:solidFill>
                  <a:srgbClr val="FFFFFF"/>
                </a:solidFill>
                <a:latin typeface="Ubuntu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FFFFFF"/>
                </a:solidFill>
                <a:latin typeface="Ubuntu"/>
              </a:rPr>
              <a:t>If we can predict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FFFFFF"/>
                </a:solidFill>
                <a:latin typeface="Ubuntu"/>
              </a:rPr>
              <a:t>This project aims to predict whether the first stage of the </a:t>
            </a:r>
            <a:r>
              <a:rPr lang="en-US" sz="1800" dirty="0">
                <a:solidFill>
                  <a:srgbClr val="00B0F0"/>
                </a:solidFill>
                <a:latin typeface="Ubuntu"/>
              </a:rPr>
              <a:t>SpaceX Falcon 9 will land successfully</a:t>
            </a:r>
            <a:r>
              <a:rPr lang="en-US" sz="1800" dirty="0">
                <a:solidFill>
                  <a:srgbClr val="FFFFFF"/>
                </a:solidFill>
                <a:latin typeface="Ubuntu"/>
              </a:rPr>
              <a:t>.</a:t>
            </a: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11E49B-16D9-44D5-A768-A2DDC2DDC5FE}"/>
              </a:ext>
            </a:extLst>
          </p:cNvPr>
          <p:cNvSpPr txBox="1">
            <a:spLocks/>
          </p:cNvSpPr>
          <p:nvPr/>
        </p:nvSpPr>
        <p:spPr>
          <a:xfrm>
            <a:off x="717963" y="25127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Pie chart for the launch site with highest launch success ratio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D3FAF-C434-4B01-B2FB-8EF86E7D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0" y="153136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317807-375C-4D22-BD1D-C52C18C3C65B}"/>
              </a:ext>
            </a:extLst>
          </p:cNvPr>
          <p:cNvSpPr txBox="1">
            <a:spLocks/>
          </p:cNvSpPr>
          <p:nvPr/>
        </p:nvSpPr>
        <p:spPr>
          <a:xfrm>
            <a:off x="8929430" y="151043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The launch site </a:t>
            </a:r>
            <a:r>
              <a:rPr lang="en-GB" dirty="0">
                <a:solidFill>
                  <a:srgbClr val="12ABDB"/>
                </a:solidFill>
                <a:latin typeface="Ubuntu"/>
              </a:rPr>
              <a:t>KSC LC-39 A</a:t>
            </a:r>
            <a:r>
              <a:rPr lang="en-GB" dirty="0">
                <a:solidFill>
                  <a:srgbClr val="FFFFFF"/>
                </a:solidFill>
                <a:latin typeface="Ubuntu"/>
              </a:rPr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380704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81C8AF-9416-4225-A275-616837EFC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49039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56DD9-C5CA-44EB-9D83-F6F7910FC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52197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6F0CA03-B8B2-40DD-A009-60B448743AD0}"/>
              </a:ext>
            </a:extLst>
          </p:cNvPr>
          <p:cNvSpPr txBox="1">
            <a:spLocks/>
          </p:cNvSpPr>
          <p:nvPr/>
        </p:nvSpPr>
        <p:spPr>
          <a:xfrm>
            <a:off x="53007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Outcome VS. Payload scatter plot for all sites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9C113E7-0DE4-422C-907F-7903815F5CE9}"/>
              </a:ext>
            </a:extLst>
          </p:cNvPr>
          <p:cNvSpPr txBox="1">
            <a:spLocks/>
          </p:cNvSpPr>
          <p:nvPr/>
        </p:nvSpPr>
        <p:spPr>
          <a:xfrm>
            <a:off x="530074" y="4367259"/>
            <a:ext cx="5968594" cy="203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 – 4000 kg (low payloads)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4000 – 10000 kg (massive payloads)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From these 2 plots, it can be shown that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is lower than that for low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E96DB0-644E-4B02-8C5C-B37419F8D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1D4A1D-60B3-48D1-8698-7D73CCE39153}"/>
              </a:ext>
            </a:extLst>
          </p:cNvPr>
          <p:cNvCxnSpPr>
            <a:cxnSpLocks/>
          </p:cNvCxnSpPr>
          <p:nvPr/>
        </p:nvCxnSpPr>
        <p:spPr>
          <a:xfrm flipV="1">
            <a:off x="3442616" y="2146072"/>
            <a:ext cx="0" cy="1927147"/>
          </a:xfrm>
          <a:prstGeom prst="line">
            <a:avLst/>
          </a:prstGeom>
          <a:noFill/>
          <a:ln w="19050" cap="flat" cmpd="sng" algn="ctr">
            <a:solidFill>
              <a:srgbClr val="12ABDB"/>
            </a:solidFill>
            <a:prstDash val="dash"/>
            <a:miter lim="800000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81E6959-CE30-4E17-A9F9-0EB59618B1E4}"/>
              </a:ext>
            </a:extLst>
          </p:cNvPr>
          <p:cNvSpPr/>
          <p:nvPr/>
        </p:nvSpPr>
        <p:spPr>
          <a:xfrm>
            <a:off x="1623564" y="2901405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8180A6-9170-4155-856D-9482AB6573BD}"/>
              </a:ext>
            </a:extLst>
          </p:cNvPr>
          <p:cNvSpPr/>
          <p:nvPr/>
        </p:nvSpPr>
        <p:spPr>
          <a:xfrm>
            <a:off x="3603119" y="2898893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725E5E-2B8A-40F3-9FDB-20199C068A7E}"/>
              </a:ext>
            </a:extLst>
          </p:cNvPr>
          <p:cNvSpPr/>
          <p:nvPr/>
        </p:nvSpPr>
        <p:spPr>
          <a:xfrm>
            <a:off x="7346398" y="985958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BD32E7-60BB-4C4B-9A8A-82DAFE78D935}"/>
              </a:ext>
            </a:extLst>
          </p:cNvPr>
          <p:cNvSpPr/>
          <p:nvPr/>
        </p:nvSpPr>
        <p:spPr>
          <a:xfrm>
            <a:off x="7377976" y="3751276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F48EB-BF82-4795-809C-DC925E8EF01E}"/>
              </a:ext>
            </a:extLst>
          </p:cNvPr>
          <p:cNvSpPr txBox="1"/>
          <p:nvPr/>
        </p:nvSpPr>
        <p:spPr>
          <a:xfrm>
            <a:off x="192900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100" dirty="0">
                <a:solidFill>
                  <a:prstClr val="black"/>
                </a:solidFill>
                <a:latin typeface="Ubuntu"/>
              </a:rPr>
              <a:t>Low payloads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82411-C31C-43E4-8ED2-4FABFA8957D1}"/>
              </a:ext>
            </a:extLst>
          </p:cNvPr>
          <p:cNvSpPr txBox="1"/>
          <p:nvPr/>
        </p:nvSpPr>
        <p:spPr>
          <a:xfrm>
            <a:off x="391700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100" dirty="0">
                <a:solidFill>
                  <a:prstClr val="black"/>
                </a:solidFill>
                <a:latin typeface="Ubuntu"/>
              </a:rPr>
              <a:t>Massive payloads</a:t>
            </a:r>
          </a:p>
        </p:txBody>
      </p:sp>
    </p:spTree>
    <p:extLst>
      <p:ext uri="{BB962C8B-B14F-4D97-AF65-F5344CB8AC3E}">
        <p14:creationId xmlns:p14="http://schemas.microsoft.com/office/powerpoint/2010/main" val="5063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17D4D3-74E2-4813-8DA6-6C66E65852EE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PREDICTIVE ANALYSIS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CLASSIFICATION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3252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E4099E-685B-4EF8-A8AE-8F521289FACF}"/>
              </a:ext>
            </a:extLst>
          </p:cNvPr>
          <p:cNvSpPr txBox="1">
            <a:spLocks/>
          </p:cNvSpPr>
          <p:nvPr/>
        </p:nvSpPr>
        <p:spPr>
          <a:xfrm>
            <a:off x="692911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CLASSIFICATION ACCURACY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A53BFC-31B7-4C47-965D-08E2EF562A8E}"/>
              </a:ext>
            </a:extLst>
          </p:cNvPr>
          <p:cNvSpPr txBox="1">
            <a:spLocks/>
          </p:cNvSpPr>
          <p:nvPr/>
        </p:nvSpPr>
        <p:spPr>
          <a:xfrm>
            <a:off x="692911" y="1447800"/>
            <a:ext cx="56191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Accuracy Score and Best Score for each classification algorithm produces the following result: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 has the highest classification accuracy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Accuracy Score is 94.44%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Best Score is 90.36%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7B1E8-FAD5-471E-882C-C8C19889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79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B68237E-F3F7-4554-8422-C10078DD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0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A70BAA1-D6F1-4B4D-80E3-A3DDE125A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0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8973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73B813-929F-4276-AC9D-7514B204D412}"/>
              </a:ext>
            </a:extLst>
          </p:cNvPr>
          <p:cNvSpPr txBox="1">
            <a:spLocks/>
          </p:cNvSpPr>
          <p:nvPr/>
        </p:nvSpPr>
        <p:spPr>
          <a:xfrm>
            <a:off x="743015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Confusion Matrix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DA6428-40CC-469E-BE4F-55C0A20A63FE}"/>
              </a:ext>
            </a:extLst>
          </p:cNvPr>
          <p:cNvSpPr txBox="1">
            <a:spLocks/>
          </p:cNvSpPr>
          <p:nvPr/>
        </p:nvSpPr>
        <p:spPr>
          <a:xfrm>
            <a:off x="6866250" y="1447800"/>
            <a:ext cx="5282952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shown previously, best performing classification model is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model, with an accuracy of 94.44%.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other 17 results are correctly classified (5 did not land, 12 did land).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273153C-A9B6-4C07-8782-209D322E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4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8909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673C96-91C4-4FD9-BCEC-24B4CEDE1D29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CONCLUSIONS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345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739B828-62A2-4DD3-9CEA-1A39A4120ECF}"/>
              </a:ext>
            </a:extLst>
          </p:cNvPr>
          <p:cNvSpPr txBox="1">
            <a:spLocks/>
          </p:cNvSpPr>
          <p:nvPr/>
        </p:nvSpPr>
        <p:spPr>
          <a:xfrm>
            <a:off x="59270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CONCLUSIONS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ECF745-9312-453A-BEB2-0599079F68E7}"/>
              </a:ext>
            </a:extLst>
          </p:cNvPr>
          <p:cNvSpPr txBox="1">
            <a:spLocks/>
          </p:cNvSpPr>
          <p:nvPr/>
        </p:nvSpPr>
        <p:spPr>
          <a:xfrm>
            <a:off x="592703" y="1447800"/>
            <a:ext cx="806624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2013, the success rate generally increased, despite small dips in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2018 and 2020.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2016, there was always a greater than 50% chance of success.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types ES-L1, GEO, HEO, and SSO, have the highest (100%) success rate.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types PO, ISS, and LEO, have more success with heavy payloads: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had the most successful launches, with 41.7% of the total successful launches, and also the highest rate of successful launches, with a 76.9% success rate.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(over 4000kg) is lower than that for low payloads.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best performing classification model is the Decision Tree model, with an accuracy of 94.44%.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FD27E0E8-62D4-4C13-BBBE-7AF6D1C63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4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7D76F66-E678-4203-8148-67D7D4B73EE7}"/>
              </a:ext>
            </a:extLst>
          </p:cNvPr>
          <p:cNvGrpSpPr/>
          <p:nvPr/>
        </p:nvGrpSpPr>
        <p:grpSpPr>
          <a:xfrm>
            <a:off x="8658944" y="2719305"/>
            <a:ext cx="3404705" cy="989978"/>
            <a:chOff x="8471054" y="2690634"/>
            <a:chExt cx="3404705" cy="989978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42557365-C2C3-41A7-9369-BDF840817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1C58D8-E5D3-4585-979D-E55171A30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142BC65-62A9-48B7-B336-ED9942ED7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2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F4DF7D-A7F5-4786-814E-0285D88BE8D5}"/>
              </a:ext>
            </a:extLst>
          </p:cNvPr>
          <p:cNvGrpSpPr/>
          <p:nvPr/>
        </p:nvGrpSpPr>
        <p:grpSpPr>
          <a:xfrm>
            <a:off x="8658944" y="5215074"/>
            <a:ext cx="3404705" cy="976998"/>
            <a:chOff x="8471054" y="5215074"/>
            <a:chExt cx="3404705" cy="976998"/>
          </a:xfrm>
        </p:grpSpPr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28835372-7540-4964-A56E-851557DF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21" name="Picture 2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BCF10A2E-E995-4B19-BF10-84E27751C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582651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4332533-ED76-4A7C-BD54-D58ABF3D57FD}"/>
              </a:ext>
            </a:extLst>
          </p:cNvPr>
          <p:cNvSpPr txBox="1">
            <a:spLocks/>
          </p:cNvSpPr>
          <p:nvPr/>
        </p:nvSpPr>
        <p:spPr>
          <a:xfrm>
            <a:off x="981009" y="451686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space x REST api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C9194-9B50-40AD-B7F3-AE5E6E552EF3}"/>
              </a:ext>
            </a:extLst>
          </p:cNvPr>
          <p:cNvSpPr txBox="1"/>
          <p:nvPr/>
        </p:nvSpPr>
        <p:spPr>
          <a:xfrm>
            <a:off x="730258" y="1369788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functions to retrieve the required information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logic to clean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16053-15B0-42CF-8E42-B971C133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71" y="738680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4A39CA-C609-421C-BD0C-C2C2346A2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37" y="4301996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6D93D-2F14-4B26-9CC7-BE21BBC89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09" y="2138660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5988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7E3F69-6373-4234-8CCC-8C2F4C7D5CB2}"/>
              </a:ext>
            </a:extLst>
          </p:cNvPr>
          <p:cNvSpPr txBox="1">
            <a:spLocks/>
          </p:cNvSpPr>
          <p:nvPr/>
        </p:nvSpPr>
        <p:spPr>
          <a:xfrm>
            <a:off x="905853" y="464212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WEB SCRAPING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C52AE-3B5C-4DB4-9EDE-61E4C572AF25}"/>
              </a:ext>
            </a:extLst>
          </p:cNvPr>
          <p:cNvSpPr txBox="1"/>
          <p:nvPr/>
        </p:nvSpPr>
        <p:spPr>
          <a:xfrm>
            <a:off x="655103" y="1382314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functions for web scraping</a:t>
            </a:r>
            <a:endParaRPr lang="en-US" sz="1600" dirty="0">
              <a:solidFill>
                <a:srgbClr val="FFFFFF"/>
              </a:solidFill>
              <a:latin typeface="Ubuntu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Ubuntu"/>
              </a:rPr>
              <a:t>Custom logic to fill up the launch_dict values with values from the launch tables</a:t>
            </a:r>
            <a:endParaRPr lang="en-GB" sz="1600" dirty="0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9B271EE-0820-4FF3-9678-2DC154D8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840794" y="402279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AD03DE-EF3C-404B-9A82-36AE2CB80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4315215" y="1688348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316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001" y="236533"/>
            <a:ext cx="7230723" cy="758984"/>
          </a:xfrm>
        </p:spPr>
        <p:txBody>
          <a:bodyPr anchor="ctr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METHODOLOGY SUMMARY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2C22C9-8F9E-4EE4-8915-C6215C65A64C}"/>
              </a:ext>
            </a:extLst>
          </p:cNvPr>
          <p:cNvSpPr txBox="1">
            <a:spLocks/>
          </p:cNvSpPr>
          <p:nvPr/>
        </p:nvSpPr>
        <p:spPr>
          <a:xfrm>
            <a:off x="913632" y="840660"/>
            <a:ext cx="11406187" cy="5396322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IBM Plex Mono Text"/>
              </a:rPr>
              <a:t>Data Collection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Making GET requests to the SpaceX REST API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Web Scraping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Data Wrangling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fillna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method to remove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NaN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IBM Plex Mono Text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IBM Plex Mono Text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value_counts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IBM Plex Mono Text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method to determine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Number of launches on each site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Number and occurrence of each orbit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Number and occurrence of mission outcome per orbit type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Creating a landing outcome label that shows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0 when the booster did not land successfully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1 when the booster did land successfully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Exploratory Data Analysis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Using SQL queries to manipulate and evaluate the SpaceX dataset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Using Pandas and Matplotlib to visualize relationships between variables, and determine patterns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Interactive Visual Analytics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Geospatial analytics using Folium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Creating an interactive dashboard using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Plotly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 Dash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IBM Plex Mono Tex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IBM Plex Mono Text"/>
              </a:rPr>
              <a:t>Data Modelling and Evaluation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Using Scikit-Learn to: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Pre-process (standardize) the data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Split the data into training and testing data using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train_test_split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IBM Plex Mono Text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Train different classification models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Find hyperparameters using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IBM Plex Mono Text"/>
              </a:rPr>
              <a:t>GridSearchCV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IBM Plex Mono Text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Plotting confusion matrices for each classification model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Text"/>
              </a:rPr>
              <a:t>Assessing the accuracy of each classification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78F47F0B-E1A6-4A66-A5E0-D0278A64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36" y="85401"/>
            <a:ext cx="10947772" cy="716711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E647DD-EDE7-41A3-A66D-45D1C517A98B}"/>
              </a:ext>
            </a:extLst>
          </p:cNvPr>
          <p:cNvSpPr txBox="1"/>
          <p:nvPr/>
        </p:nvSpPr>
        <p:spPr>
          <a:xfrm>
            <a:off x="1043114" y="802112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D0FAD0-559D-457B-B6A5-927E34E9FBA5}"/>
              </a:ext>
            </a:extLst>
          </p:cNvPr>
          <p:cNvGrpSpPr/>
          <p:nvPr/>
        </p:nvGrpSpPr>
        <p:grpSpPr>
          <a:xfrm>
            <a:off x="749379" y="1825625"/>
            <a:ext cx="5423684" cy="4329610"/>
            <a:chOff x="129947" y="2051718"/>
            <a:chExt cx="5423684" cy="43296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0B01BD-743C-4F33-84B0-071A8ADC5473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8623B3F-754C-48AE-9507-72916A2B55A0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86346C-80BF-4FBA-BAD5-4C4D732B7BA7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0E6E33-EC3F-4479-A1FE-37EBCBE2A4C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CA2CDAD-2AC9-48E7-8406-ACA1644E8D9E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764A0EC-8105-43D6-8443-B0E5F07A74D7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83058BB-7A14-498F-B5CF-A186C7B78EA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ABE7385-7926-4D73-B468-712B582FEED9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42B3149-5E3C-44B6-A785-AC55CA25B93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223EAA-108E-45B0-B983-CB79B789A5B0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9E06698-3581-411E-A99B-537B736BBC7C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080FF35-E586-4524-9B3A-A662E38D1C7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C8F304-EDF3-4045-9CFB-6E1ABCA8C36D}"/>
              </a:ext>
            </a:extLst>
          </p:cNvPr>
          <p:cNvGrpSpPr/>
          <p:nvPr/>
        </p:nvGrpSpPr>
        <p:grpSpPr>
          <a:xfrm>
            <a:off x="7505895" y="802112"/>
            <a:ext cx="4032448" cy="1230027"/>
            <a:chOff x="6816081" y="381857"/>
            <a:chExt cx="4032448" cy="12300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0B6C742-CB9F-4A6E-8EAF-7F772ED5B98C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6186ADB-5EF4-4AFD-9AA2-05771730A5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0D5E10DB-CD3F-4C0C-A7E5-552CDE81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A851D73-D64F-43ED-84D9-6B2849E953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385F8AE3-4BD1-487B-9947-1A8241499B42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9BAFA73D-DCB1-4C7C-87F1-E1219632FEF6}"/>
              </a:ext>
            </a:extLst>
          </p:cNvPr>
          <p:cNvSpPr/>
          <p:nvPr/>
        </p:nvSpPr>
        <p:spPr>
          <a:xfrm>
            <a:off x="7361895" y="6581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F17F39C-F49D-45FF-91BE-8FB392818972}"/>
              </a:ext>
            </a:extLst>
          </p:cNvPr>
          <p:cNvGrpSpPr/>
          <p:nvPr/>
        </p:nvGrpSpPr>
        <p:grpSpPr>
          <a:xfrm>
            <a:off x="6489511" y="2149137"/>
            <a:ext cx="5571218" cy="2403187"/>
            <a:chOff x="5930762" y="1809537"/>
            <a:chExt cx="6213910" cy="240318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DE9E436-863D-4C42-843D-F60FF7F1B461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5CA68C46-28AE-4096-B3C0-DC5ACB906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E23716D-763B-4EB7-86D3-7C203F72DD4F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F8E48C8B-AA88-4703-85CA-6E3966EF3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527A5CBE-FF3B-4EF1-AA38-BCE11BDC9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B19803E4-CA7C-4AC2-9CCC-2634116BC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94EF891-2450-44C2-8E2C-4E915ADCA81F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B9DB275-5FD4-41AF-93A3-971C17CC538C}"/>
              </a:ext>
            </a:extLst>
          </p:cNvPr>
          <p:cNvGrpSpPr/>
          <p:nvPr/>
        </p:nvGrpSpPr>
        <p:grpSpPr>
          <a:xfrm>
            <a:off x="8030174" y="4764326"/>
            <a:ext cx="2203115" cy="504475"/>
            <a:chOff x="7798656" y="4467569"/>
            <a:chExt cx="2457265" cy="50447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6142D7A-545A-401D-B33B-F8BB219A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CC23A2D-282E-4D15-A6CF-07777C11009B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683258E0-1984-430F-9509-D99783522942}"/>
              </a:ext>
            </a:extLst>
          </p:cNvPr>
          <p:cNvSpPr/>
          <p:nvPr/>
        </p:nvSpPr>
        <p:spPr>
          <a:xfrm>
            <a:off x="7873414" y="4637634"/>
            <a:ext cx="258213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5F96E2D-8D44-4797-92ED-1141BE135726}"/>
              </a:ext>
            </a:extLst>
          </p:cNvPr>
          <p:cNvSpPr/>
          <p:nvPr/>
        </p:nvSpPr>
        <p:spPr>
          <a:xfrm>
            <a:off x="6410192" y="1990775"/>
            <a:ext cx="258213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06B0002-0A63-4B29-8106-E52A1FEE208C}"/>
              </a:ext>
            </a:extLst>
          </p:cNvPr>
          <p:cNvGrpSpPr/>
          <p:nvPr/>
        </p:nvGrpSpPr>
        <p:grpSpPr>
          <a:xfrm>
            <a:off x="6563585" y="5395493"/>
            <a:ext cx="5191685" cy="939832"/>
            <a:chOff x="6349527" y="5155553"/>
            <a:chExt cx="5435105" cy="127540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10606F9-C969-4FFE-8691-5D41AAB7E5BE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CA5FD8F0-BB7B-44FB-B052-1A0146699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7C633568-7104-41FE-8E5C-A706B76D4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5F2C170-8B79-4856-ADDD-BDD9B8527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083DADCB-1404-4EC4-8E4B-FDFC6E4CC1A1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A5CC946E-A9FC-43FA-B1A5-AFD91BFE0EF4}"/>
              </a:ext>
            </a:extLst>
          </p:cNvPr>
          <p:cNvSpPr/>
          <p:nvPr/>
        </p:nvSpPr>
        <p:spPr>
          <a:xfrm>
            <a:off x="6470881" y="5258531"/>
            <a:ext cx="275101" cy="212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B8EE1C-A1CD-42C7-A3CF-B78D9E7BCF6C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DC4E52-D823-4CAF-A0AF-C2AF5BC7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68616"/>
            <a:ext cx="10947772" cy="716711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2B702-AC56-4738-94DB-B0503677F1FC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52C43-F643-47D5-A2EE-C290E54C9565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77F491-8806-4A3D-8E27-0A58EC13C50D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7125225-5CF6-461D-AB44-86DEE5BC8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5C43F10-9D06-4BC8-94FB-589120EC9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E10C88-EA8C-4DD1-851E-D9D0C6BD8DE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373895-A70A-4C75-BA20-47C708B3B70B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E0D428-9094-4B0A-A3C4-F7A2F1F1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0C2D22-FE6E-454E-957F-F8C2B793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FB16EDA-CD88-459F-B99E-0B31E460CAC6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B85327-CB5F-466C-88DB-68285BB58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3FD582B-ECFF-4551-992B-8B9D577BE02A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8A5DF3-4BAF-48CD-8EF6-D09791EFFAAA}"/>
              </a:ext>
            </a:extLst>
          </p:cNvPr>
          <p:cNvGrpSpPr/>
          <p:nvPr/>
        </p:nvGrpSpPr>
        <p:grpSpPr>
          <a:xfrm>
            <a:off x="7128993" y="3917252"/>
            <a:ext cx="3575653" cy="2361807"/>
            <a:chOff x="7200949" y="4000329"/>
            <a:chExt cx="3575653" cy="236180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2EAF302-1548-49B0-B9D5-86CB3E16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BEEE12-391D-4D81-B7F4-7F2CA326F88C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4D8DA5-CA16-4E4A-A4DD-CD6F75BE207F}"/>
              </a:ext>
            </a:extLst>
          </p:cNvPr>
          <p:cNvGrpSpPr/>
          <p:nvPr/>
        </p:nvGrpSpPr>
        <p:grpSpPr>
          <a:xfrm>
            <a:off x="8013015" y="6302172"/>
            <a:ext cx="1791794" cy="351360"/>
            <a:chOff x="8120630" y="6390008"/>
            <a:chExt cx="1791794" cy="3513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5F7AA3E-1DC8-4310-9E67-4EF2AB287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EDA7FB8-A912-4932-A058-8619CAA009F7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93243F0-C2AC-480E-8CAF-D9926D009E26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C04013-C193-4E80-965F-A825C98A087B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8F8C1B2-CC44-4550-84B4-8387E5C7AFEC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C45D8C4-0761-415F-AF0A-956B251BE91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ADCCC-EA05-4B58-B85A-EE9B88B332A3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F9F277E-0C56-4F66-B2D4-293475C67622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5D6D21-EA73-442A-A1BE-8F541C80FA89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85E4A9-AD52-45E0-AAC3-EFFE2DA4732B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418EA21-E6BF-4809-8AD4-726A74320426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BEC518-AAFE-4D43-92CF-9FCF9126D31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94A2EB-D3E4-4150-8845-945D8D7F17B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DA104A0-1453-46C1-9637-79E013D61158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21E7BA-430D-43CF-ACA1-CF7918B85A1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AEF61F-3DE3-4B65-AAC4-EF4EABCE3FF7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54569ED-72C7-4D2C-A298-3E609455873B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846369-9C40-4B51-B2CF-343D1194FFCA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911A21F-76FC-46CA-8A84-3A9A384AE79F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1A8CB65B-55E1-4E89-88B1-4174D534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6" y="15270"/>
            <a:ext cx="10947772" cy="7167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IBM Plex Mono Text"/>
              </a:rPr>
              <a:t>DATA MANIPULATION/WRANGLING – </a:t>
            </a:r>
            <a:r>
              <a:rPr lang="en-US" sz="3200" dirty="0">
                <a:solidFill>
                  <a:srgbClr val="F8931D"/>
                </a:solidFill>
                <a:latin typeface="IBM Plex Mono Text"/>
              </a:rPr>
              <a:t>PA</a:t>
            </a:r>
            <a:r>
              <a:rPr lang="en-US" sz="3200" dirty="0">
                <a:solidFill>
                  <a:schemeClr val="accent2"/>
                </a:solidFill>
                <a:latin typeface="IBM Plex Mono Text"/>
              </a:rPr>
              <a:t>NDAS</a:t>
            </a:r>
            <a:endParaRPr lang="en-US" sz="3200" dirty="0">
              <a:latin typeface="IBM Plex Mono Text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57FFD6B-4AD4-4D42-82B4-61698E689C08}"/>
              </a:ext>
            </a:extLst>
          </p:cNvPr>
          <p:cNvSpPr txBox="1">
            <a:spLocks/>
          </p:cNvSpPr>
          <p:nvPr/>
        </p:nvSpPr>
        <p:spPr>
          <a:xfrm>
            <a:off x="649236" y="2942329"/>
            <a:ext cx="5737945" cy="2750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Context: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 SpaceX dataset contains several Space X  launch facilities, and each location is in the </a:t>
            </a: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LaunchSite</a:t>
            </a:r>
            <a:r>
              <a:rPr lang="en-GB" sz="1600" dirty="0">
                <a:solidFill>
                  <a:schemeClr val="tx1"/>
                </a:solidFill>
              </a:rPr>
              <a:t> column.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Each launch aims to a dedicated orbit, and some of the common orbit types are shown in the figure below. The orbit type is in the 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Orbit</a:t>
            </a:r>
            <a:r>
              <a:rPr lang="en-GB" sz="1600" dirty="0">
                <a:solidFill>
                  <a:schemeClr val="tx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pPr lvl="1"/>
            <a:r>
              <a:rPr lang="en-GB" sz="1600" dirty="0"/>
              <a:t>Initial Data Exploration: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Using the 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value_counts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sz="1600" dirty="0">
                <a:solidFill>
                  <a:schemeClr val="tx1"/>
                </a:solidFill>
              </a:rPr>
              <a:t> method to determine the following:</a:t>
            </a:r>
          </a:p>
          <a:p>
            <a:pPr marL="406400" lvl="1" indent="-228600">
              <a:buFont typeface="+mj-lt"/>
              <a:buAutoNum type="arabicPeriod"/>
            </a:pPr>
            <a:r>
              <a:rPr lang="en-GB" sz="1600" dirty="0"/>
              <a:t>Number of launches on each site</a:t>
            </a:r>
          </a:p>
          <a:p>
            <a:pPr marL="406400" lvl="1" indent="-228600">
              <a:buFont typeface="+mj-lt"/>
              <a:buAutoNum type="arabicPeriod"/>
            </a:pPr>
            <a:r>
              <a:rPr lang="en-GB" sz="1600" dirty="0"/>
              <a:t>Number and occurrence of each orbit</a:t>
            </a:r>
          </a:p>
          <a:p>
            <a:pPr marL="406400" lvl="1" indent="-228600">
              <a:buFont typeface="+mj-lt"/>
              <a:buAutoNum type="arabicPeriod"/>
            </a:pPr>
            <a:r>
              <a:rPr lang="en-GB" sz="16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lvl="2"/>
            <a:endParaRPr lang="en-GB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588B618-B11D-425D-A573-4D5460EF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905289" y="2736794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6A633E-D4CA-4436-9E7E-3918F25D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92" y="550701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78C4B5-13FB-4608-8B9E-14DE7112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54" y="1991759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E10263-D7F7-4EBE-9F42-2E00ED2CB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92" y="4786552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DD9B79AF-F7F5-422C-B6A4-9371DA9DF62B}"/>
              </a:ext>
            </a:extLst>
          </p:cNvPr>
          <p:cNvSpPr/>
          <p:nvPr/>
        </p:nvSpPr>
        <p:spPr>
          <a:xfrm>
            <a:off x="8155977" y="38958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F4032E-C08D-44F2-A364-AA329AA8FC73}"/>
              </a:ext>
            </a:extLst>
          </p:cNvPr>
          <p:cNvSpPr/>
          <p:nvPr/>
        </p:nvSpPr>
        <p:spPr>
          <a:xfrm>
            <a:off x="8250239" y="1823158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FB168A-6571-4E99-B290-F1D42006AB0B}"/>
              </a:ext>
            </a:extLst>
          </p:cNvPr>
          <p:cNvSpPr/>
          <p:nvPr/>
        </p:nvSpPr>
        <p:spPr>
          <a:xfrm>
            <a:off x="8155977" y="4633398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0AA3093-803B-4DC1-B16E-D862C190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6" y="74958"/>
            <a:ext cx="10947772" cy="716711"/>
          </a:xfrm>
        </p:spPr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rgbClr val="B68348"/>
                </a:solidFill>
              </a:rPr>
              <a:t>PANDAS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15600A-DC68-47C8-8069-7A9C9958FE16}"/>
              </a:ext>
            </a:extLst>
          </p:cNvPr>
          <p:cNvSpPr txBox="1">
            <a:spLocks/>
          </p:cNvSpPr>
          <p:nvPr/>
        </p:nvSpPr>
        <p:spPr>
          <a:xfrm>
            <a:off x="655536" y="791670"/>
            <a:ext cx="7380777" cy="5493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IBM Plex Mono Text"/>
              </a:rPr>
              <a:t>Context: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 landing outcome is shown in the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Outcome</a:t>
            </a:r>
            <a:r>
              <a:rPr lang="en-GB" sz="1600" dirty="0">
                <a:latin typeface="IBM Plex Mono Text"/>
              </a:rPr>
              <a:t> column: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True Ocean </a:t>
            </a:r>
            <a:r>
              <a:rPr lang="en-GB" sz="1600" dirty="0">
                <a:latin typeface="IBM Plex Mono Text"/>
              </a:rPr>
              <a:t>–  the mission outcome was successfully  landed to a specific region of the ocean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False Ocean </a:t>
            </a:r>
            <a:r>
              <a:rPr lang="en-GB" sz="1600" dirty="0">
                <a:latin typeface="IBM Plex Mono Text"/>
              </a:rPr>
              <a:t>– the mission outcome was unsuccessfully landed to a specific region of the ocean.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True RTLS </a:t>
            </a:r>
            <a:r>
              <a:rPr lang="en-GB" sz="1600" dirty="0">
                <a:latin typeface="IBM Plex Mono Text"/>
              </a:rPr>
              <a:t>–  the mission outcome was successfully  landed to a ground pad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False RTLS </a:t>
            </a:r>
            <a:r>
              <a:rPr lang="en-GB" sz="1600" dirty="0">
                <a:latin typeface="IBM Plex Mono Text"/>
              </a:rPr>
              <a:t>– the mission outcome was unsuccessfully landed to a ground pad.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True ASDS </a:t>
            </a:r>
            <a:r>
              <a:rPr lang="en-GB" sz="1600" dirty="0">
                <a:latin typeface="IBM Plex Mono Text"/>
              </a:rPr>
              <a:t>– the mission outcome was successfully  landed to a drone ship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False ASDS</a:t>
            </a:r>
            <a:r>
              <a:rPr lang="en-GB" sz="1600" dirty="0">
                <a:latin typeface="IBM Plex Mono Text"/>
              </a:rPr>
              <a:t> – the mission outcome was unsuccessfully landed to a drone ship.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None ASDS </a:t>
            </a:r>
            <a:r>
              <a:rPr lang="en-GB" sz="1600" dirty="0">
                <a:latin typeface="IBM Plex Mono Text"/>
              </a:rPr>
              <a:t>and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None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None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 </a:t>
            </a:r>
            <a:r>
              <a:rPr lang="en-GB" sz="1600" dirty="0">
                <a:latin typeface="IBM Plex Mono Text"/>
              </a:rPr>
              <a:t>– these represent a failure to land.</a:t>
            </a:r>
          </a:p>
          <a:p>
            <a:pPr marL="520700" lvl="1" indent="-342900"/>
            <a:endParaRPr lang="en-GB" sz="1600" dirty="0">
              <a:latin typeface="IBM Plex Mono Text"/>
            </a:endParaRPr>
          </a:p>
          <a:p>
            <a:pPr lvl="1"/>
            <a:r>
              <a:rPr lang="en-GB" sz="1600" dirty="0">
                <a:latin typeface="IBM Plex Mono Text"/>
              </a:rPr>
              <a:t>Data Wrangling: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Defining a set of unsuccessful (bad) outcomes,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bad_outcome</a:t>
            </a:r>
            <a:endParaRPr lang="en-GB" sz="1600" dirty="0">
              <a:solidFill>
                <a:srgbClr val="61AFEF"/>
              </a:solidFill>
              <a:latin typeface="IBM Plex Mono Text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Creating a list,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landing_class</a:t>
            </a:r>
            <a:r>
              <a:rPr lang="en-GB" sz="1600" dirty="0">
                <a:latin typeface="IBM Plex Mono Text"/>
              </a:rPr>
              <a:t>, where the element is 0 if the corresponding  row  in 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Outcome </a:t>
            </a:r>
            <a:r>
              <a:rPr lang="en-GB" sz="1600" dirty="0">
                <a:latin typeface="IBM Plex Mono Text"/>
              </a:rPr>
              <a:t>is in the set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bad_outcome</a:t>
            </a:r>
            <a:r>
              <a:rPr lang="en-GB" sz="1600" dirty="0">
                <a:latin typeface="IBM Plex Mono Text"/>
              </a:rPr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Create a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Class</a:t>
            </a:r>
            <a:r>
              <a:rPr lang="en-GB" sz="1600" dirty="0">
                <a:latin typeface="IBM Plex Mono Text"/>
              </a:rPr>
              <a:t> column that  contains the values from the list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landing_class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Export the </a:t>
            </a:r>
            <a:r>
              <a:rPr lang="en-GB" sz="1600" dirty="0" err="1">
                <a:latin typeface="IBM Plex Mono Text"/>
              </a:rPr>
              <a:t>DataFrame</a:t>
            </a:r>
            <a:r>
              <a:rPr lang="en-GB" sz="1600" dirty="0">
                <a:latin typeface="IBM Plex Mono Text"/>
              </a:rPr>
              <a:t>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35D157-8069-4277-BC1B-E0E209E1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05" y="2678328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96656A-1C00-403E-BD04-AB1912BC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99" y="5619246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607BC8-1A47-4AB6-BF86-0CE8C240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272" y="5030090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F8E0E0-8E5E-4E31-A4C1-5D4612EFC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13" y="1458158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BA79C28-F1EC-4382-A66A-B27E0D1C1EB6}"/>
              </a:ext>
            </a:extLst>
          </p:cNvPr>
          <p:cNvSpPr/>
          <p:nvPr/>
        </p:nvSpPr>
        <p:spPr>
          <a:xfrm>
            <a:off x="7992731" y="129909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6CE8B4-6A7B-45DA-B69E-C8342D930377}"/>
              </a:ext>
            </a:extLst>
          </p:cNvPr>
          <p:cNvSpPr/>
          <p:nvPr/>
        </p:nvSpPr>
        <p:spPr>
          <a:xfrm>
            <a:off x="8702403" y="25192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9B2E46-9C2F-46CA-BBA5-CD7A92F7305E}"/>
              </a:ext>
            </a:extLst>
          </p:cNvPr>
          <p:cNvSpPr/>
          <p:nvPr/>
        </p:nvSpPr>
        <p:spPr>
          <a:xfrm>
            <a:off x="9105998" y="4805723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9C8F4F-20F3-476E-8B26-F5CB85002A5E}"/>
              </a:ext>
            </a:extLst>
          </p:cNvPr>
          <p:cNvSpPr/>
          <p:nvPr/>
        </p:nvSpPr>
        <p:spPr>
          <a:xfrm>
            <a:off x="8279697" y="5460182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f80a141d-92ca-4d3d-9308-f7e7b1d44ce8"/>
    <ds:schemaRef ds:uri="http://schemas.microsoft.com/office/2006/documentManagement/types"/>
    <ds:schemaRef ds:uri="155be751-a274-42e8-93fb-f39d3b9bccc8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1085</TotalTime>
  <Words>3721</Words>
  <Application>Microsoft Office PowerPoint</Application>
  <PresentationFormat>Widescreen</PresentationFormat>
  <Paragraphs>495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IBM Plex Mono Text</vt:lpstr>
      <vt:lpstr>Tw Cen MT</vt:lpstr>
      <vt:lpstr>Ubuntu</vt:lpstr>
      <vt:lpstr>Ubuntu Medium</vt:lpstr>
      <vt:lpstr>Wingdings</vt:lpstr>
      <vt:lpstr>Circuit</vt:lpstr>
      <vt:lpstr>PowerPoint Presentation</vt:lpstr>
      <vt:lpstr>PowerPoint Presentation</vt:lpstr>
      <vt:lpstr>PowerPoint Presentation</vt:lpstr>
      <vt:lpstr>INTRODUCTION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Kabiru Kolawole</cp:lastModifiedBy>
  <cp:revision>37</cp:revision>
  <dcterms:created xsi:type="dcterms:W3CDTF">2020-10-28T18:29:43Z</dcterms:created>
  <dcterms:modified xsi:type="dcterms:W3CDTF">2024-08-20T23:46:58Z</dcterms:modified>
</cp:coreProperties>
</file>